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Josefin Slab"/>
      <p:regular r:id="rId57"/>
      <p:bold r:id="rId58"/>
      <p:italic r:id="rId59"/>
      <p:boldItalic r:id="rId60"/>
    </p:embeddedFont>
    <p:embeddedFont>
      <p:font typeface="Anton"/>
      <p:regular r:id="rId61"/>
    </p:embeddedFont>
    <p:embeddedFont>
      <p:font typeface="Roboto"/>
      <p:regular r:id="rId62"/>
      <p:bold r:id="rId63"/>
      <p:italic r:id="rId64"/>
      <p:boldItalic r:id="rId65"/>
    </p:embeddedFont>
    <p:embeddedFont>
      <p:font typeface="Fira Sans Condensed Light"/>
      <p:regular r:id="rId66"/>
      <p:bold r:id="rId67"/>
      <p:italic r:id="rId68"/>
      <p:boldItalic r:id="rId69"/>
    </p:embeddedFont>
    <p:embeddedFont>
      <p:font typeface="Fira Sans Condensed"/>
      <p:regular r:id="rId70"/>
      <p:bold r:id="rId71"/>
      <p:italic r:id="rId72"/>
      <p:boldItalic r:id="rId73"/>
    </p:embeddedFont>
    <p:embeddedFont>
      <p:font typeface="Quicksand"/>
      <p:regular r:id="rId74"/>
      <p:bold r:id="rId75"/>
    </p:embeddedFont>
    <p:embeddedFont>
      <p:font typeface="Advent Pro Light"/>
      <p:regular r:id="rId76"/>
      <p:bold r:id="rId77"/>
    </p:embeddedFont>
    <p:embeddedFont>
      <p:font typeface="Rajdhani"/>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FiraSansCondensed-boldItalic.fntdata"/><Relationship Id="rId72" Type="http://schemas.openxmlformats.org/officeDocument/2006/relationships/font" Target="fonts/FiraSansCondensed-italic.fntdata"/><Relationship Id="rId31" Type="http://schemas.openxmlformats.org/officeDocument/2006/relationships/slide" Target="slides/slide27.xml"/><Relationship Id="rId75" Type="http://schemas.openxmlformats.org/officeDocument/2006/relationships/font" Target="fonts/Quicksand-bold.fntdata"/><Relationship Id="rId30" Type="http://schemas.openxmlformats.org/officeDocument/2006/relationships/slide" Target="slides/slide26.xml"/><Relationship Id="rId74" Type="http://schemas.openxmlformats.org/officeDocument/2006/relationships/font" Target="fonts/Quicksand-regular.fntdata"/><Relationship Id="rId33" Type="http://schemas.openxmlformats.org/officeDocument/2006/relationships/slide" Target="slides/slide29.xml"/><Relationship Id="rId77" Type="http://schemas.openxmlformats.org/officeDocument/2006/relationships/font" Target="fonts/AdventProLight-bold.fntdata"/><Relationship Id="rId32" Type="http://schemas.openxmlformats.org/officeDocument/2006/relationships/slide" Target="slides/slide28.xml"/><Relationship Id="rId76" Type="http://schemas.openxmlformats.org/officeDocument/2006/relationships/font" Target="fonts/AdventProLight-regular.fntdata"/><Relationship Id="rId35" Type="http://schemas.openxmlformats.org/officeDocument/2006/relationships/slide" Target="slides/slide31.xml"/><Relationship Id="rId79" Type="http://schemas.openxmlformats.org/officeDocument/2006/relationships/font" Target="fonts/Rajdhani-bold.fntdata"/><Relationship Id="rId34" Type="http://schemas.openxmlformats.org/officeDocument/2006/relationships/slide" Target="slides/slide30.xml"/><Relationship Id="rId78" Type="http://schemas.openxmlformats.org/officeDocument/2006/relationships/font" Target="fonts/Rajdhani-regular.fntdata"/><Relationship Id="rId71" Type="http://schemas.openxmlformats.org/officeDocument/2006/relationships/font" Target="fonts/FiraSansCondensed-bold.fntdata"/><Relationship Id="rId70" Type="http://schemas.openxmlformats.org/officeDocument/2006/relationships/font" Target="fonts/FiraSansCondensed-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font" Target="fonts/Anton-regular.fntdata"/><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FiraSansCondensedLight-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schemas.openxmlformats.org/officeDocument/2006/relationships/font" Target="fonts/FiraSansCondensedLight-italic.fntdata"/><Relationship Id="rId23" Type="http://schemas.openxmlformats.org/officeDocument/2006/relationships/slide" Target="slides/slide19.xml"/><Relationship Id="rId67" Type="http://schemas.openxmlformats.org/officeDocument/2006/relationships/font" Target="fonts/FiraSansCondensedLight-bold.fntdata"/><Relationship Id="rId60" Type="http://schemas.openxmlformats.org/officeDocument/2006/relationships/font" Target="fonts/JosefinSlab-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FiraSansCondensedLigh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JosefinSlab-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JosefinSlab-italic.fntdata"/><Relationship Id="rId14" Type="http://schemas.openxmlformats.org/officeDocument/2006/relationships/slide" Target="slides/slide10.xml"/><Relationship Id="rId58" Type="http://schemas.openxmlformats.org/officeDocument/2006/relationships/font" Target="fonts/JosefinSlab-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Seo Shin Youn]</a:t>
            </a:r>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 very good morning, afternoon, or evening Mr Zhou and fellow classmates, my name is Shin Youn and I will be presenting my Machine Learning models that I have created for the hr analytics and Airbnb dataset respectively.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For this presentation, I will be providing a recap of the data transformation process I have done for assignment 1, share about the various classification models and regression models I have created, before ending off with a summary to evaluate which is the best model classification and regression model respectively.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012244e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012244e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Hence, with that, the various models that I had considered as part of the HR analytics classification problem involves Extreme Gradient Boosting Classifier, Light Gradient Boosting Machine, K Neighbours classifier, and MultiLayer Perceptron model. To briefly introduce the model, XGBoost is a scalable, distributed gradient-boosted decision tree (GBDT) machine learning library which provides parallel tree boosting and is the leading machine learning classification problems. Hence, why I wanted to use XGBoost for the HR Analytics dataset was because it is a resilient and robust method that prevents and cubs overfitting quite easily. Likewise, as the LightGradientBoostingMachine is often compared against the XGBoost model due its ability to process much faster while also providing a better approach to dealing with large datasets, I wanted to see how it would compare against the XGBoost model. Futhermore, as both LightGBM and XGBoost are ensemble techniques I wanted to explore how other classifiers such as K-Nearest neighbour and MLP Classifier would perform given that they are popular models for binary classification which suits our classification problem.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rgbClr val="0C343D"/>
              </a:buClr>
              <a:buSzPts val="1100"/>
              <a:buFont typeface="Arial"/>
              <a:buNone/>
            </a:pPr>
            <a:r>
              <a:t/>
            </a:r>
            <a:endParaRPr>
              <a:solidFill>
                <a:srgbClr val="0C343D"/>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241eab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241eab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So what exactly are the differences between the XGBoost and LightGBM ensemble techniques? Well firstly, the main difference is that XGBoost is a level-wise tree growth technique similiar to other decision tree models as seen from the diagrams on the right, while LightGBM on the other hand grows trees leaf-wise such that the algorithm would tend to achieve lower loss than level-wise algorithms. How, although LightGBM probides faster training speed and accuracy, leaf-wise methods tend to cause </a:t>
            </a:r>
            <a:r>
              <a:rPr lang="en" sz="1200">
                <a:solidFill>
                  <a:srgbClr val="202124"/>
                </a:solidFill>
                <a:highlight>
                  <a:srgbClr val="FFFFFF"/>
                </a:highlight>
                <a:latin typeface="Roboto"/>
                <a:ea typeface="Roboto"/>
                <a:cs typeface="Roboto"/>
                <a:sym typeface="Roboto"/>
              </a:rPr>
              <a:t>overfitting</a:t>
            </a:r>
            <a:r>
              <a:rPr lang="en" sz="1200">
                <a:solidFill>
                  <a:srgbClr val="202124"/>
                </a:solidFill>
                <a:highlight>
                  <a:srgbClr val="FFFFFF"/>
                </a:highlight>
                <a:latin typeface="Roboto"/>
                <a:ea typeface="Roboto"/>
                <a:cs typeface="Roboto"/>
                <a:sym typeface="Roboto"/>
              </a:rPr>
              <a:t> when the number of data is small.</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241eab3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241eab3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Additionally, from the figure above, we can see that the training time for XGBoost kept on increasing with an increase in sample size almost linearly. while on the other hand, the training time required by LightGBM has been a very small fraction of its contender. </a:t>
            </a:r>
            <a:r>
              <a:rPr lang="en" sz="1200">
                <a:solidFill>
                  <a:srgbClr val="202124"/>
                </a:solidFill>
                <a:highlight>
                  <a:srgbClr val="FFFFFF"/>
                </a:highlight>
                <a:latin typeface="Roboto"/>
                <a:ea typeface="Roboto"/>
                <a:cs typeface="Roboto"/>
                <a:sym typeface="Roboto"/>
              </a:rPr>
              <a:t>Furthermore</a:t>
            </a:r>
            <a:r>
              <a:rPr lang="en" sz="1200">
                <a:solidFill>
                  <a:srgbClr val="202124"/>
                </a:solidFill>
                <a:highlight>
                  <a:srgbClr val="FFFFFF"/>
                </a:highlight>
                <a:latin typeface="Roboto"/>
                <a:ea typeface="Roboto"/>
                <a:cs typeface="Roboto"/>
                <a:sym typeface="Roboto"/>
              </a:rPr>
              <a:t>, from the figure on the right, we could observe that the accuracy scores for both models go hand-in-hand. Hence, it would interesting to compare the two models as the results indicate that not only is LightGBM faster, but there is not much compromise in model performances.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241eab34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241eab34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Thus, to build the Extreme Gradient Boosting Classifier, I had firstly created an XGBClassifier model and had used fit function to adjust the weights of the parameters accordingly. Hence, the reason I had used logloss as part of the evaluation metric was because it would  penalize false classifications by taking into account the probability of classification. Hence, the more the predicted probability diverges from the actual value, the higher is the log-loss value.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241eab3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241eab3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241eab34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241eab34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241eab34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241eab34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241eab3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241eab3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241eab34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241eab34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241eab34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241eab34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For this presentation, I will be providing a recap of the data transformation process I have done for assignment 1, share about the various classification models and regression models I have created, before ending off with a summary to evaluate which is the best model classification and regression model respectively.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241eab34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241eab34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241eab34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241eab34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241eab34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241eab34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241eab34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241eab34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241eab34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241eab34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1b47de3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1b47de3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2b9bc7ab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2b9bc7ab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2b9bc7a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2b9bc7a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2b9bc7ab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2b9bc7ab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2b9bc7ab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2b9bc7ab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60dff7a5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60dff7a5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Now I will be sharing more about the agenda for both the HR Analytics and AirBnB projects</a:t>
            </a:r>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2b9bc7ab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2b9bc7a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2b9bc7ab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2b9bc7ab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2b9bc7ab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2b9bc7ab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unit in the second hidden layer enables the ANN to fit a separate hill or valley. So an MLP with two hidden layers can often yield a more accurate approximation with fewer weights than an MLP with one hidden layer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2b9bc7ab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2b9bc7ab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60dff7a5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60dff7a5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Now I will be diving deeper into my analysis of the AIRBNB Regression problem, in the order of exploratory data analysis in unit 3.1, data cleansing and transformation in unit 3.2, and the analysis of correlation in unit 3.3. </a:t>
            </a:r>
            <a:endParaRPr>
              <a:solidFill>
                <a:srgbClr val="0C343D"/>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012244e8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012244e8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None/>
            </a:pPr>
            <a:r>
              <a:rPr lang="en"/>
              <a:t>For both HR Analytics and AirBNB dataset, the data cleansing and transformation approach I had utilized is based on a Neural Network ML model instead of a Decision Tree that we are all familiar with.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Additionally, as of current Assignment, as we have only been taught how to utilize ordinal encoding, we would be using it in encoding the features with object data type. However, on thing to note would be that Ordinal Encoding is not a suitable approach for categorical variable object data type with no relationship to one another. This is because one value of a feature may not necessarily be bigger than the other value in the same feature. Hence, if we were to build the Neural Network model in assignment 2, a better suited approach would be to utilize One Hot Encoding instead which I would be implementing in the following assignment.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With One Hot Encoding, this is where the integer encoded variable is removed and a new binary variable is added for each unique integer value whereby there is no effect on the order. Furthermore, as we are using a Neural Network model, feature scaling would be necessary as if it is not being performed, a model with large weight values is often unstable, meaning that it may suffer from poor performance during learning and sensitivity to input values resulting in higher generalization error. Hence, with that being said the most commonly used normalization approach that I would be using would involve Log Transformation as we would later in see in further parts of the slides that many relevant numerical features in both dataset are positively skewed.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Hence, Log Transformation would be best equipped to handle positively skewed data. Last but not least, for the HR analytics classification problem exclusively, we would need to perform stratified sampling to ensure that the target variable has equal number of data on both side of the spectrum, making sure that each subgroup of interest is represented while our price prediction model of the AirBnB dataset would focus on listings along the East West Line.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2b9bc7ab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2b9bc7ab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None/>
            </a:pPr>
            <a:r>
              <a:rPr lang="en"/>
              <a:t>For both HR Analytics and AirBNB dataset, the data cleansing and transformation approach I had utilized is based on a Neural Network ML model instead of a Decision Tree that we are all familiar with.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Additionally, as of current Assignment, as we have only been taught how to utilize ordinal encoding, we would be using it in encoding the features with object data type. However, on thing to note would be that Ordinal Encoding is not a suitable approach for categorical variable object data type with no relationship to one another. This is because one value of a feature may not necessarily be bigger than the other value in the same feature. Hence, if we were to build the Neural Network model in assignment 2, a better suited approach would be to utilize One Hot Encoding instead which I would be implementing in the following assignment.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With One Hot Encoding, this is where the integer encoded variable is removed and a new binary variable is added for each unique integer value whereby there is no effect on the order. Furthermore, as we are using a Neural Network model, feature scaling would be necessary as if it is not being performed, a model with large weight values is often unstable, meaning that it may suffer from poor performance during learning and sensitivity to input values resulting in higher generalization error. Hence, with that being said the most commonly used normalization approach that I would be using would involve Log Transformation as we would later in see in further parts of the slides that many relevant numerical features in both dataset are positively skewed.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Hence, Log Transformation would be best equipped to handle positively skewed data. Last but not least, for the HR analytics classification problem exclusively, we would need to perform stratified sampling to ensure that the target variable has equal number of data on both side of the spectrum, making sure that each subgroup of interest is represented while our price prediction model of the AirBnB dataset would focus on listings along the East West Line.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2b9bc7ab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2b9bc7ab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None/>
            </a:pPr>
            <a:r>
              <a:rPr lang="en"/>
              <a:t>For both HR Analytics and AirBNB dataset, the data cleansing and transformation approach I had utilized is based on a Neural Network ML model instead of a Decision Tree that we are all familiar with.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Additionally, as of current Assignment, as we have only been taught how to utilize ordinal encoding, we would be using it in encoding the features with object data type. However, on thing to note would be that Ordinal Encoding is not a suitable approach for categorical variable object data type with no relationship to one another. This is because one value of a feature may not necessarily be bigger than the other value in the same feature. Hence, if we were to build the Neural Network model in assignment 2, a better suited approach would be to utilize One Hot Encoding instead which I would be implementing in the following assignment.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With One Hot Encoding, this is where the integer encoded variable is removed and a new binary variable is added for each unique integer value whereby there is no effect on the order. Furthermore, as we are using a Neural Network model, feature scaling would be necessary as if it is not being performed, a model with large weight values is often unstable, meaning that it may suffer from poor performance during learning and sensitivity to input values resulting in higher generalization error. Hence, with that being said the most commonly used normalization approach that I would be using would involve Log Transformation as we would later in see in further parts of the slides that many relevant numerical features in both dataset are positively skewed.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Hence, Log Transformation would be best equipped to handle positively skewed data. Last but not least, for the HR analytics classification problem exclusively, we would need to perform stratified sampling to ensure that the target variable has equal number of data on both side of the spectrum, making sure that each subgroup of interest is represented while our price prediction model of the AirBnB dataset would focus on listings along the East West Line.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2b9bc7ab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2b9bc7ab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2b9bc7ab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2b9bc7ab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dd11acc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dd11acc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Moving to what has been demonstrated in Assignment 1, some of the data transformation process I had covered involved the deduplication of data (which there were no instances of), performing missing value treatment on previous_year_rating through the imputation of 0 given that they were only recently hired, as well as the imputation of Bachelor's given that it is the mode value of the education feature. Additionally, in order to use features such as the correlation matrix, I had also used ordinal encoding in order to transform object data types into a integer or float value and this columns included the department, education, gender, recruitment_channel, and region column. Additionally, as I had noticed that some of the features were large in scale, I had performed log transformation on age, length of service, and average training score, given that they were postively scaled. Last but not least, as the target variable was imbalanced I had performed stratified sampling to balance the target variable while also dropping the employee_id feature given that no meaningful value could be derived from it.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2b9bc7ab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2b9bc7ab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2b9bc7ab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2b9bc7ab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2b9bc7ab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2b9bc7ab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2b9bc7ab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12b9bc7abe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2b9bc7ab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2b9bc7ab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2b9bc7ab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2b9bc7ab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2b9bc7ab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12b9bc7ab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2b9bc7ab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2b9bc7ab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2b9bc7ab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12b9bc7ab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60dff7a5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060dff7a5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Thus, based on the challenges I have identified from the perspective of businesses worldwide...</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0bd05c7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0bd05c7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Similarly for the AirBnB regression problem, I had also checked for any duplicated data which there were no instances of, performed missing value treatment on name by dropping it, imputing the median number of days since last review after performing feature transformation of the dates as well as imputing missing values in the review per month column given that the listings were mostly likely never reviewed at all. Additionally, as I would like to focus on a customized price prediction model, I had focused on the subset of region in the East-West line by dropping regions from the north and northeast as well as removing any price range that were beyond the interquartile range. Last but not least,  I had performed ordinal encoding on the object datatypes involving neighbourh_group, neighobourhood, and room type before performing feature scaling on columns including ‘reviews_per_month’, ‘number_of_reviews’, ‘minimum_nights’, ‘calculated_host_listings_count’, ‘availability_365’, given that they were relatively larger in terms of value and were positively scaled by nature.</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2b9bc7ab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12b9bc7ab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2b9bc7abe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12b9bc7ab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60dff7a5d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60dff7a5d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With that, I have come to the end of my presentation, and thank you for your kind attention!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60dff7a5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60dff7a5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sz="1200">
                <a:solidFill>
                  <a:srgbClr val="202124"/>
                </a:solidFill>
                <a:highlight>
                  <a:srgbClr val="FFFFFF"/>
                </a:highlight>
                <a:latin typeface="Roboto"/>
                <a:ea typeface="Roboto"/>
                <a:cs typeface="Roboto"/>
                <a:sym typeface="Roboto"/>
              </a:rPr>
              <a:t>Moving on,  I will now be diving deeper into the HR Analytics classification problem and the related classification models I have created.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2867e77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2867e7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With the dataset that I had, one of the first processes that I had performed was to eliminate redundant and irrelevant data. Hence, by looking back at the correlation matrix I had previously created, I had removed 5 of the weakest features in terms of their correlation in determining promotion which includes length of service, recruitment channel, department, gender, and region. And this is because removing the irrelevant data improves learning accuracy, reduces the computation time, and facilitates an enhanced understanding for the learning model or data that we would be creating.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2b9bc7ab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2b9bc7a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Additionally, by checking for an imbalance data set, we could observe that we would not have to perform </a:t>
            </a:r>
            <a:r>
              <a:rPr lang="en" sz="1200">
                <a:solidFill>
                  <a:srgbClr val="202124"/>
                </a:solidFill>
                <a:highlight>
                  <a:srgbClr val="FFFFFF"/>
                </a:highlight>
                <a:latin typeface="Roboto"/>
                <a:ea typeface="Roboto"/>
                <a:cs typeface="Roboto"/>
                <a:sym typeface="Roboto"/>
              </a:rPr>
              <a:t>stratified</a:t>
            </a:r>
            <a:r>
              <a:rPr lang="en" sz="1200">
                <a:solidFill>
                  <a:srgbClr val="202124"/>
                </a:solidFill>
                <a:highlight>
                  <a:srgbClr val="FFFFFF"/>
                </a:highlight>
                <a:latin typeface="Roboto"/>
                <a:ea typeface="Roboto"/>
                <a:cs typeface="Roboto"/>
                <a:sym typeface="Roboto"/>
              </a:rPr>
              <a:t> sampling as the number of employees that were promoted and not promoted were already equal with a record </a:t>
            </a:r>
            <a:r>
              <a:rPr lang="en" sz="1200">
                <a:solidFill>
                  <a:srgbClr val="202124"/>
                </a:solidFill>
                <a:highlight>
                  <a:srgbClr val="FFFFFF"/>
                </a:highlight>
                <a:latin typeface="Roboto"/>
                <a:ea typeface="Roboto"/>
                <a:cs typeface="Roboto"/>
                <a:sym typeface="Roboto"/>
              </a:rPr>
              <a:t>count</a:t>
            </a:r>
            <a:r>
              <a:rPr lang="en" sz="1200">
                <a:solidFill>
                  <a:srgbClr val="202124"/>
                </a:solidFill>
                <a:highlight>
                  <a:srgbClr val="FFFFFF"/>
                </a:highlight>
                <a:latin typeface="Roboto"/>
                <a:ea typeface="Roboto"/>
                <a:cs typeface="Roboto"/>
                <a:sym typeface="Roboto"/>
              </a:rPr>
              <a:t> of 4668 each.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2b9bc7ab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2b9bc7ab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Furthermore, by selecting the output feature as price while the other columns act as the input features, I had split the records into training and testing data with 20% of data used for testing while the rest is used as training data.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8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67.png"/><Relationship Id="rId5"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4.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nvSpPr>
        <p:spPr>
          <a:xfrm>
            <a:off x="479550" y="1395725"/>
            <a:ext cx="4831500" cy="202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400">
                <a:solidFill>
                  <a:srgbClr val="F3F3F3"/>
                </a:solidFill>
                <a:latin typeface="Rajdhani"/>
                <a:ea typeface="Rajdhani"/>
                <a:cs typeface="Rajdhani"/>
                <a:sym typeface="Rajdhani"/>
              </a:rPr>
              <a:t>ML Individual Assignment 2</a:t>
            </a:r>
            <a:endParaRPr b="1" sz="6400">
              <a:solidFill>
                <a:srgbClr val="F3F3F3"/>
              </a:solidFill>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5017510" y="257688"/>
            <a:ext cx="3963220" cy="4078570"/>
          </a:xfrm>
          <a:prstGeom prst="rect">
            <a:avLst/>
          </a:prstGeom>
          <a:noFill/>
          <a:ln>
            <a:noFill/>
          </a:ln>
        </p:spPr>
      </p:pic>
      <p:sp>
        <p:nvSpPr>
          <p:cNvPr id="100" name="Google Shape;100;p22"/>
          <p:cNvSpPr txBox="1"/>
          <p:nvPr/>
        </p:nvSpPr>
        <p:spPr>
          <a:xfrm>
            <a:off x="2382025" y="4077575"/>
            <a:ext cx="44982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3F3F3"/>
                </a:solidFill>
                <a:highlight>
                  <a:schemeClr val="accent6"/>
                </a:highlight>
                <a:latin typeface="Quicksand"/>
                <a:ea typeface="Quicksand"/>
                <a:cs typeface="Quicksand"/>
                <a:sym typeface="Quicksand"/>
              </a:rPr>
              <a:t>Presented by Seo Shin Youn (S10205100K)</a:t>
            </a:r>
            <a:endParaRPr b="1">
              <a:solidFill>
                <a:srgbClr val="F3F3F3"/>
              </a:solidFill>
              <a:highlight>
                <a:schemeClr val="accent6"/>
              </a:highlight>
              <a:latin typeface="Quicksand"/>
              <a:ea typeface="Quicksand"/>
              <a:cs typeface="Quicksand"/>
              <a:sym typeface="Quicksand"/>
            </a:endParaRPr>
          </a:p>
          <a:p>
            <a:pPr indent="0" lvl="0" marL="0" rtl="0" algn="ctr">
              <a:spcBef>
                <a:spcPts val="0"/>
              </a:spcBef>
              <a:spcAft>
                <a:spcPts val="0"/>
              </a:spcAft>
              <a:buNone/>
            </a:pPr>
            <a:r>
              <a:rPr b="1" lang="en">
                <a:solidFill>
                  <a:srgbClr val="FFFFFF"/>
                </a:solidFill>
                <a:highlight>
                  <a:schemeClr val="accent6"/>
                </a:highlight>
                <a:latin typeface="Quicksand"/>
                <a:ea typeface="Quicksand"/>
                <a:cs typeface="Quicksand"/>
                <a:sym typeface="Quicksand"/>
              </a:rPr>
              <a:t>ML P04 Oct 2021 - Mr  Zhou Weigui Jair</a:t>
            </a:r>
            <a:endParaRPr b="1">
              <a:solidFill>
                <a:srgbClr val="FFFFFF"/>
              </a:solidFill>
              <a:highlight>
                <a:schemeClr val="accent6"/>
              </a:highlight>
              <a:latin typeface="Quicksand"/>
              <a:ea typeface="Quicksand"/>
              <a:cs typeface="Quicksand"/>
              <a:sym typeface="Quicksand"/>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p:nvPr/>
        </p:nvSpPr>
        <p:spPr>
          <a:xfrm>
            <a:off x="358500" y="1107175"/>
            <a:ext cx="18843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1"/>
          <p:cNvPicPr preferRelativeResize="0"/>
          <p:nvPr/>
        </p:nvPicPr>
        <p:blipFill>
          <a:blip r:embed="rId3">
            <a:alphaModFix/>
          </a:blip>
          <a:stretch>
            <a:fillRect/>
          </a:stretch>
        </p:blipFill>
        <p:spPr>
          <a:xfrm>
            <a:off x="666200" y="1349237"/>
            <a:ext cx="1268900" cy="513400"/>
          </a:xfrm>
          <a:prstGeom prst="rect">
            <a:avLst/>
          </a:prstGeom>
          <a:noFill/>
          <a:ln>
            <a:noFill/>
          </a:ln>
        </p:spPr>
      </p:pic>
      <p:sp>
        <p:nvSpPr>
          <p:cNvPr id="213" name="Google Shape;213;p31"/>
          <p:cNvSpPr/>
          <p:nvPr/>
        </p:nvSpPr>
        <p:spPr>
          <a:xfrm>
            <a:off x="2503725" y="1107175"/>
            <a:ext cx="18843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1"/>
          <p:cNvPicPr preferRelativeResize="0"/>
          <p:nvPr/>
        </p:nvPicPr>
        <p:blipFill>
          <a:blip r:embed="rId4">
            <a:alphaModFix/>
          </a:blip>
          <a:stretch>
            <a:fillRect/>
          </a:stretch>
        </p:blipFill>
        <p:spPr>
          <a:xfrm>
            <a:off x="2679763" y="1222863"/>
            <a:ext cx="1532224" cy="766125"/>
          </a:xfrm>
          <a:prstGeom prst="rect">
            <a:avLst/>
          </a:prstGeom>
          <a:noFill/>
          <a:ln>
            <a:noFill/>
          </a:ln>
        </p:spPr>
      </p:pic>
      <p:sp>
        <p:nvSpPr>
          <p:cNvPr id="215" name="Google Shape;215;p31"/>
          <p:cNvSpPr/>
          <p:nvPr/>
        </p:nvSpPr>
        <p:spPr>
          <a:xfrm>
            <a:off x="4648950" y="1107175"/>
            <a:ext cx="18843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1"/>
          <p:cNvPicPr preferRelativeResize="0"/>
          <p:nvPr/>
        </p:nvPicPr>
        <p:blipFill>
          <a:blip r:embed="rId5">
            <a:alphaModFix/>
          </a:blip>
          <a:stretch>
            <a:fillRect/>
          </a:stretch>
        </p:blipFill>
        <p:spPr>
          <a:xfrm>
            <a:off x="5164200" y="1243841"/>
            <a:ext cx="853800" cy="829200"/>
          </a:xfrm>
          <a:prstGeom prst="ellipse">
            <a:avLst/>
          </a:prstGeom>
          <a:noFill/>
          <a:ln cap="flat" cmpd="sng" w="28575">
            <a:solidFill>
              <a:schemeClr val="lt1"/>
            </a:solidFill>
            <a:prstDash val="solid"/>
            <a:round/>
            <a:headEnd len="sm" w="sm" type="none"/>
            <a:tailEnd len="sm" w="sm" type="none"/>
          </a:ln>
        </p:spPr>
      </p:pic>
      <p:sp>
        <p:nvSpPr>
          <p:cNvPr id="217" name="Google Shape;217;p31"/>
          <p:cNvSpPr/>
          <p:nvPr/>
        </p:nvSpPr>
        <p:spPr>
          <a:xfrm>
            <a:off x="6794175" y="1107175"/>
            <a:ext cx="18843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txBox="1"/>
          <p:nvPr/>
        </p:nvSpPr>
        <p:spPr>
          <a:xfrm>
            <a:off x="395775" y="224075"/>
            <a:ext cx="62577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Overview</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Classification models used in analyzing dataset </a:t>
            </a:r>
            <a:endParaRPr b="1" sz="1900">
              <a:solidFill>
                <a:schemeClr val="accent6"/>
              </a:solidFill>
              <a:latin typeface="Rajdhani"/>
              <a:ea typeface="Rajdhani"/>
              <a:cs typeface="Rajdhani"/>
              <a:sym typeface="Rajdhani"/>
            </a:endParaRPr>
          </a:p>
        </p:txBody>
      </p:sp>
      <p:pic>
        <p:nvPicPr>
          <p:cNvPr id="219" name="Google Shape;219;p31"/>
          <p:cNvPicPr preferRelativeResize="0"/>
          <p:nvPr/>
        </p:nvPicPr>
        <p:blipFill>
          <a:blip r:embed="rId6">
            <a:alphaModFix/>
          </a:blip>
          <a:stretch>
            <a:fillRect/>
          </a:stretch>
        </p:blipFill>
        <p:spPr>
          <a:xfrm>
            <a:off x="7296075" y="1243838"/>
            <a:ext cx="880500" cy="829200"/>
          </a:xfrm>
          <a:prstGeom prst="ellipse">
            <a:avLst/>
          </a:prstGeom>
          <a:noFill/>
          <a:ln cap="flat" cmpd="sng" w="28575">
            <a:solidFill>
              <a:schemeClr val="lt1"/>
            </a:solidFill>
            <a:prstDash val="solid"/>
            <a:round/>
            <a:headEnd len="sm" w="sm" type="none"/>
            <a:tailEnd len="sm" w="sm" type="none"/>
          </a:ln>
        </p:spPr>
      </p:pic>
      <p:sp>
        <p:nvSpPr>
          <p:cNvPr id="220" name="Google Shape;220;p31"/>
          <p:cNvSpPr txBox="1"/>
          <p:nvPr/>
        </p:nvSpPr>
        <p:spPr>
          <a:xfrm>
            <a:off x="406050" y="2042475"/>
            <a:ext cx="1789200" cy="254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XGBClassifier</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Decision-Tree based ensemble ML algorithm using gradient boosting framework</a:t>
            </a:r>
            <a:endParaRPr b="1" sz="10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XGBoost?</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950">
                <a:latin typeface="Quicksand"/>
                <a:ea typeface="Quicksand"/>
                <a:cs typeface="Quicksand"/>
                <a:sym typeface="Quicksand"/>
              </a:rPr>
              <a:t>Performs well with numerical and categorical features as well as dataset with large number of training examples</a:t>
            </a:r>
            <a:r>
              <a:rPr b="1" lang="en" sz="900">
                <a:latin typeface="Quicksand"/>
                <a:ea typeface="Quicksand"/>
                <a:cs typeface="Quicksand"/>
                <a:sym typeface="Quicksand"/>
              </a:rPr>
              <a:t> </a:t>
            </a:r>
            <a:endParaRPr b="1" sz="9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
        <p:nvSpPr>
          <p:cNvPr id="221" name="Google Shape;221;p31"/>
          <p:cNvSpPr txBox="1"/>
          <p:nvPr/>
        </p:nvSpPr>
        <p:spPr>
          <a:xfrm>
            <a:off x="2551275" y="2073050"/>
            <a:ext cx="17892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LGBM</a:t>
            </a:r>
            <a:r>
              <a:rPr b="1" lang="en" sz="1200">
                <a:highlight>
                  <a:srgbClr val="FFFF00"/>
                </a:highlight>
                <a:latin typeface="Rajdhani"/>
                <a:ea typeface="Rajdhani"/>
                <a:cs typeface="Rajdhani"/>
                <a:sym typeface="Rajdhani"/>
              </a:rPr>
              <a:t>Classifier</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Decision-Tree based ensemble ML algorithm using gradient boosting framework</a:t>
            </a:r>
            <a:endParaRPr b="1" sz="10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LightGBM?</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950">
                <a:latin typeface="Quicksand"/>
                <a:ea typeface="Quicksand"/>
                <a:cs typeface="Quicksand"/>
                <a:sym typeface="Quicksand"/>
              </a:rPr>
              <a:t>Faster training speed and higher efficiency due to its lower training speed. Often compared to XGBoost</a:t>
            </a:r>
            <a:endParaRPr b="1" sz="95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
        <p:nvSpPr>
          <p:cNvPr id="222" name="Google Shape;222;p31"/>
          <p:cNvSpPr txBox="1"/>
          <p:nvPr/>
        </p:nvSpPr>
        <p:spPr>
          <a:xfrm>
            <a:off x="4696500" y="2073050"/>
            <a:ext cx="17892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KNeighborsClassifier</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New </a:t>
            </a:r>
            <a:r>
              <a:rPr b="1" lang="en" sz="1000">
                <a:latin typeface="Quicksand"/>
                <a:ea typeface="Quicksand"/>
                <a:cs typeface="Quicksand"/>
                <a:sym typeface="Quicksand"/>
              </a:rPr>
              <a:t>data points</a:t>
            </a:r>
            <a:r>
              <a:rPr b="1" lang="en" sz="1000">
                <a:latin typeface="Quicksand"/>
                <a:ea typeface="Quicksand"/>
                <a:cs typeface="Quicksand"/>
                <a:sym typeface="Quicksand"/>
              </a:rPr>
              <a:t> are assigned a value based on how closely it matches the points (</a:t>
            </a:r>
            <a:r>
              <a:rPr b="1" lang="en" sz="1000">
                <a:latin typeface="Quicksand"/>
                <a:ea typeface="Quicksand"/>
                <a:cs typeface="Quicksand"/>
                <a:sym typeface="Quicksand"/>
              </a:rPr>
              <a:t>Euclidean</a:t>
            </a:r>
            <a:r>
              <a:rPr b="1" lang="en" sz="1000">
                <a:latin typeface="Quicksand"/>
                <a:ea typeface="Quicksand"/>
                <a:cs typeface="Quicksand"/>
                <a:sym typeface="Quicksand"/>
              </a:rPr>
              <a:t> distance)</a:t>
            </a:r>
            <a:endParaRPr b="1" sz="11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K-NN?</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950">
                <a:latin typeface="Quicksand"/>
                <a:ea typeface="Quicksand"/>
                <a:cs typeface="Quicksand"/>
                <a:sym typeface="Quicksand"/>
              </a:rPr>
              <a:t>A popular algorithm in Machine Learning used for the purpose of binary classification. Suitable for our Dataset (promoted vs not promoted)</a:t>
            </a:r>
            <a:endParaRPr b="1" sz="95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
        <p:nvSpPr>
          <p:cNvPr id="223" name="Google Shape;223;p31"/>
          <p:cNvSpPr txBox="1"/>
          <p:nvPr/>
        </p:nvSpPr>
        <p:spPr>
          <a:xfrm>
            <a:off x="6841725" y="2073050"/>
            <a:ext cx="1789200" cy="254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MLPClassifier</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Feedforward artificial </a:t>
            </a:r>
            <a:r>
              <a:rPr b="1" lang="en" sz="1000">
                <a:latin typeface="Quicksand"/>
                <a:ea typeface="Quicksand"/>
                <a:cs typeface="Quicksand"/>
                <a:sym typeface="Quicksand"/>
              </a:rPr>
              <a:t>neural network that generates a set of output from a set of inputs</a:t>
            </a:r>
            <a:endParaRPr b="1" sz="10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MLP?</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950">
                <a:latin typeface="Quicksand"/>
                <a:ea typeface="Quicksand"/>
                <a:cs typeface="Quicksand"/>
                <a:sym typeface="Quicksand"/>
              </a:rPr>
              <a:t>Performs well with numerical and categorical features as well as dataset with large number of training examples</a:t>
            </a:r>
            <a:r>
              <a:rPr b="1" lang="en" sz="900">
                <a:latin typeface="Quicksand"/>
                <a:ea typeface="Quicksand"/>
                <a:cs typeface="Quicksand"/>
                <a:sym typeface="Quicksand"/>
              </a:rPr>
              <a:t> </a:t>
            </a:r>
            <a:endParaRPr b="1" sz="9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nvSpPr>
        <p:spPr>
          <a:xfrm>
            <a:off x="364175" y="3400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Ensemble Techniques</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Extreme Gradient Boosting vs Light Gradient Boosting Machine</a:t>
            </a:r>
            <a:endParaRPr b="1" sz="1900">
              <a:solidFill>
                <a:schemeClr val="accent6"/>
              </a:solidFill>
              <a:latin typeface="Rajdhani"/>
              <a:ea typeface="Rajdhani"/>
              <a:cs typeface="Rajdhani"/>
              <a:sym typeface="Rajdhani"/>
            </a:endParaRPr>
          </a:p>
        </p:txBody>
      </p:sp>
      <p:sp>
        <p:nvSpPr>
          <p:cNvPr id="229" name="Google Shape;229;p32"/>
          <p:cNvSpPr txBox="1"/>
          <p:nvPr/>
        </p:nvSpPr>
        <p:spPr>
          <a:xfrm>
            <a:off x="364175" y="1106750"/>
            <a:ext cx="57069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FFFF"/>
                </a:solidFill>
                <a:latin typeface="Rajdhani"/>
                <a:ea typeface="Rajdhani"/>
                <a:cs typeface="Rajdhani"/>
                <a:sym typeface="Rajdhani"/>
              </a:rPr>
              <a:t>XGBoost</a:t>
            </a:r>
            <a:endParaRPr b="1" sz="21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Level-wise tree growth</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Benefit - Capability of building robust models </a:t>
            </a:r>
            <a:endParaRPr b="1" sz="1600">
              <a:solidFill>
                <a:srgbClr val="FFFFFF"/>
              </a:solidFill>
              <a:latin typeface="Rajdhani"/>
              <a:ea typeface="Rajdhani"/>
              <a:cs typeface="Rajdhani"/>
              <a:sym typeface="Rajdhani"/>
            </a:endParaRPr>
          </a:p>
          <a:p>
            <a:pPr indent="0" lvl="0" marL="457200" rtl="0" algn="l">
              <a:spcBef>
                <a:spcPts val="0"/>
              </a:spcBef>
              <a:spcAft>
                <a:spcPts val="0"/>
              </a:spcAft>
              <a:buNone/>
            </a:pPr>
            <a:r>
              <a:rPr b="1" lang="en" sz="1600">
                <a:solidFill>
                  <a:srgbClr val="FFFFFF"/>
                </a:solidFill>
                <a:latin typeface="Rajdhani"/>
                <a:ea typeface="Rajdhani"/>
                <a:cs typeface="Rajdhani"/>
                <a:sym typeface="Rajdhani"/>
              </a:rPr>
              <a:t>compared to LightGBM (Better scalability)</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Disadvantage - Training time increases </a:t>
            </a:r>
            <a:endParaRPr b="1" sz="1600">
              <a:solidFill>
                <a:srgbClr val="FFFFFF"/>
              </a:solidFill>
              <a:latin typeface="Rajdhani"/>
              <a:ea typeface="Rajdhani"/>
              <a:cs typeface="Rajdhani"/>
              <a:sym typeface="Rajdhani"/>
            </a:endParaRPr>
          </a:p>
          <a:p>
            <a:pPr indent="0" lvl="0" marL="457200" rtl="0" algn="l">
              <a:spcBef>
                <a:spcPts val="0"/>
              </a:spcBef>
              <a:spcAft>
                <a:spcPts val="0"/>
              </a:spcAft>
              <a:buNone/>
            </a:pPr>
            <a:r>
              <a:rPr b="1" lang="en" sz="1600">
                <a:solidFill>
                  <a:srgbClr val="FFFFFF"/>
                </a:solidFill>
                <a:latin typeface="Rajdhani"/>
                <a:ea typeface="Rajdhani"/>
                <a:cs typeface="Rajdhani"/>
                <a:sym typeface="Rajdhani"/>
              </a:rPr>
              <a:t>linearly with sample size</a:t>
            </a:r>
            <a:endParaRPr b="1" sz="1600">
              <a:solidFill>
                <a:srgbClr val="FFFFFF"/>
              </a:solidFill>
              <a:latin typeface="Rajdhani"/>
              <a:ea typeface="Rajdhani"/>
              <a:cs typeface="Rajdhani"/>
              <a:sym typeface="Rajdhani"/>
            </a:endParaRPr>
          </a:p>
        </p:txBody>
      </p:sp>
      <p:sp>
        <p:nvSpPr>
          <p:cNvPr id="230" name="Google Shape;230;p32"/>
          <p:cNvSpPr txBox="1"/>
          <p:nvPr/>
        </p:nvSpPr>
        <p:spPr>
          <a:xfrm>
            <a:off x="364175" y="2845875"/>
            <a:ext cx="8067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FFFF"/>
                </a:solidFill>
                <a:latin typeface="Rajdhani"/>
                <a:ea typeface="Rajdhani"/>
                <a:cs typeface="Rajdhani"/>
                <a:sym typeface="Rajdhani"/>
              </a:rPr>
              <a:t>LightGBM</a:t>
            </a:r>
            <a:endParaRPr b="1" sz="2100">
              <a:solidFill>
                <a:srgbClr val="FFFFFF"/>
              </a:solidFill>
              <a:latin typeface="Rajdhani"/>
              <a:ea typeface="Rajdhani"/>
              <a:cs typeface="Rajdhani"/>
              <a:sym typeface="Rajdhani"/>
            </a:endParaRPr>
          </a:p>
          <a:p>
            <a:pPr indent="-336550" lvl="0" marL="457200" rtl="0" algn="l">
              <a:spcBef>
                <a:spcPts val="0"/>
              </a:spcBef>
              <a:spcAft>
                <a:spcPts val="0"/>
              </a:spcAft>
              <a:buClr>
                <a:srgbClr val="FFFFFF"/>
              </a:buClr>
              <a:buSzPts val="1700"/>
              <a:buFont typeface="Rajdhani"/>
              <a:buChar char="-"/>
            </a:pPr>
            <a:r>
              <a:rPr b="1" lang="en" sz="1700">
                <a:solidFill>
                  <a:srgbClr val="FFFFFF"/>
                </a:solidFill>
                <a:latin typeface="Rajdhani"/>
                <a:ea typeface="Rajdhani"/>
                <a:cs typeface="Rajdhani"/>
                <a:sym typeface="Rajdhani"/>
              </a:rPr>
              <a:t>Leaf-wise tree growth (more loss reduction → Higher accuracy)</a:t>
            </a:r>
            <a:endParaRPr b="1" sz="1700">
              <a:solidFill>
                <a:srgbClr val="FFFFFF"/>
              </a:solidFill>
              <a:latin typeface="Rajdhani"/>
              <a:ea typeface="Rajdhani"/>
              <a:cs typeface="Rajdhani"/>
              <a:sym typeface="Rajdhani"/>
            </a:endParaRPr>
          </a:p>
          <a:p>
            <a:pPr indent="-336550" lvl="0" marL="457200" rtl="0" algn="l">
              <a:spcBef>
                <a:spcPts val="0"/>
              </a:spcBef>
              <a:spcAft>
                <a:spcPts val="0"/>
              </a:spcAft>
              <a:buClr>
                <a:srgbClr val="FFFFFF"/>
              </a:buClr>
              <a:buSzPts val="1700"/>
              <a:buFont typeface="Rajdhani"/>
              <a:buChar char="-"/>
            </a:pPr>
            <a:r>
              <a:rPr b="1" lang="en" sz="1700">
                <a:solidFill>
                  <a:srgbClr val="FFFFFF"/>
                </a:solidFill>
                <a:latin typeface="Rajdhani"/>
                <a:ea typeface="Rajdhani"/>
                <a:cs typeface="Rajdhani"/>
                <a:sym typeface="Rajdhani"/>
              </a:rPr>
              <a:t>Benefit - Faster training speed and accuracy</a:t>
            </a:r>
            <a:endParaRPr b="1" sz="1700">
              <a:solidFill>
                <a:srgbClr val="FFFFFF"/>
              </a:solidFill>
              <a:latin typeface="Rajdhani"/>
              <a:ea typeface="Rajdhani"/>
              <a:cs typeface="Rajdhani"/>
              <a:sym typeface="Rajdhani"/>
            </a:endParaRPr>
          </a:p>
          <a:p>
            <a:pPr indent="-342900" lvl="0" marL="457200" rtl="0" algn="l">
              <a:spcBef>
                <a:spcPts val="0"/>
              </a:spcBef>
              <a:spcAft>
                <a:spcPts val="0"/>
              </a:spcAft>
              <a:buClr>
                <a:srgbClr val="FFFFFF"/>
              </a:buClr>
              <a:buSzPts val="1800"/>
              <a:buFont typeface="Rajdhani"/>
              <a:buChar char="-"/>
            </a:pPr>
            <a:r>
              <a:rPr b="1" lang="en" sz="1700">
                <a:solidFill>
                  <a:srgbClr val="FFFFFF"/>
                </a:solidFill>
                <a:latin typeface="Rajdhani"/>
                <a:ea typeface="Rajdhani"/>
                <a:cs typeface="Rajdhani"/>
                <a:sym typeface="Rajdhani"/>
              </a:rPr>
              <a:t>Disadvantage - May result in overfitting</a:t>
            </a:r>
            <a:r>
              <a:rPr b="1" lang="en" sz="1800">
                <a:solidFill>
                  <a:srgbClr val="FFFFFF"/>
                </a:solidFill>
                <a:latin typeface="Rajdhani"/>
                <a:ea typeface="Rajdhani"/>
                <a:cs typeface="Rajdhani"/>
                <a:sym typeface="Rajdhani"/>
              </a:rPr>
              <a:t> </a:t>
            </a:r>
            <a:endParaRPr b="1" sz="1800">
              <a:solidFill>
                <a:srgbClr val="FFFFFF"/>
              </a:solidFill>
              <a:latin typeface="Rajdhani"/>
              <a:ea typeface="Rajdhani"/>
              <a:cs typeface="Rajdhani"/>
              <a:sym typeface="Rajdhani"/>
            </a:endParaRPr>
          </a:p>
        </p:txBody>
      </p:sp>
      <p:pic>
        <p:nvPicPr>
          <p:cNvPr id="231" name="Google Shape;231;p32"/>
          <p:cNvPicPr preferRelativeResize="0"/>
          <p:nvPr/>
        </p:nvPicPr>
        <p:blipFill rotWithShape="1">
          <a:blip r:embed="rId3">
            <a:alphaModFix/>
          </a:blip>
          <a:srcRect b="5720" l="0" r="0" t="12318"/>
          <a:stretch/>
        </p:blipFill>
        <p:spPr>
          <a:xfrm>
            <a:off x="5402050" y="1433450"/>
            <a:ext cx="3345900" cy="1086000"/>
          </a:xfrm>
          <a:prstGeom prst="roundRect">
            <a:avLst>
              <a:gd fmla="val 16667" name="adj"/>
            </a:avLst>
          </a:prstGeom>
          <a:noFill/>
          <a:ln>
            <a:noFill/>
          </a:ln>
        </p:spPr>
      </p:pic>
      <p:pic>
        <p:nvPicPr>
          <p:cNvPr id="232" name="Google Shape;232;p32"/>
          <p:cNvPicPr preferRelativeResize="0"/>
          <p:nvPr/>
        </p:nvPicPr>
        <p:blipFill>
          <a:blip r:embed="rId4">
            <a:alphaModFix/>
          </a:blip>
          <a:stretch>
            <a:fillRect/>
          </a:stretch>
        </p:blipFill>
        <p:spPr>
          <a:xfrm>
            <a:off x="5304400" y="3637175"/>
            <a:ext cx="3541200" cy="12141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nvSpPr>
        <p:spPr>
          <a:xfrm>
            <a:off x="364175" y="3400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Ensemble Techniques</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Extreme Gradient Boosting vs Light Gradient Boosting Machine</a:t>
            </a:r>
            <a:endParaRPr b="1" sz="1900">
              <a:solidFill>
                <a:schemeClr val="accent6"/>
              </a:solidFill>
              <a:latin typeface="Rajdhani"/>
              <a:ea typeface="Rajdhani"/>
              <a:cs typeface="Rajdhani"/>
              <a:sym typeface="Rajdhani"/>
            </a:endParaRPr>
          </a:p>
        </p:txBody>
      </p:sp>
      <p:pic>
        <p:nvPicPr>
          <p:cNvPr id="238" name="Google Shape;238;p33"/>
          <p:cNvPicPr preferRelativeResize="0"/>
          <p:nvPr/>
        </p:nvPicPr>
        <p:blipFill>
          <a:blip r:embed="rId3">
            <a:alphaModFix/>
          </a:blip>
          <a:stretch>
            <a:fillRect/>
          </a:stretch>
        </p:blipFill>
        <p:spPr>
          <a:xfrm>
            <a:off x="364175" y="1160325"/>
            <a:ext cx="3925601" cy="2138975"/>
          </a:xfrm>
          <a:prstGeom prst="rect">
            <a:avLst/>
          </a:prstGeom>
          <a:noFill/>
          <a:ln>
            <a:noFill/>
          </a:ln>
        </p:spPr>
      </p:pic>
      <p:pic>
        <p:nvPicPr>
          <p:cNvPr id="239" name="Google Shape;239;p33"/>
          <p:cNvPicPr preferRelativeResize="0"/>
          <p:nvPr/>
        </p:nvPicPr>
        <p:blipFill>
          <a:blip r:embed="rId4">
            <a:alphaModFix/>
          </a:blip>
          <a:stretch>
            <a:fillRect/>
          </a:stretch>
        </p:blipFill>
        <p:spPr>
          <a:xfrm>
            <a:off x="4774700" y="1160325"/>
            <a:ext cx="3925601" cy="2138975"/>
          </a:xfrm>
          <a:prstGeom prst="rect">
            <a:avLst/>
          </a:prstGeom>
          <a:noFill/>
          <a:ln>
            <a:noFill/>
          </a:ln>
        </p:spPr>
      </p:pic>
      <p:sp>
        <p:nvSpPr>
          <p:cNvPr id="240" name="Google Shape;240;p33"/>
          <p:cNvSpPr txBox="1"/>
          <p:nvPr/>
        </p:nvSpPr>
        <p:spPr>
          <a:xfrm>
            <a:off x="94875" y="3392925"/>
            <a:ext cx="4289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rgbClr val="FFFFFF"/>
                </a:solidFill>
                <a:latin typeface="Rajdhani"/>
                <a:ea typeface="Rajdhani"/>
                <a:cs typeface="Rajdhani"/>
                <a:sym typeface="Rajdhani"/>
              </a:rPr>
              <a:t>Runtime performance comparison</a:t>
            </a:r>
            <a:endParaRPr b="1" sz="1600" u="sng">
              <a:solidFill>
                <a:srgbClr val="FFFFFF"/>
              </a:solidFill>
              <a:latin typeface="Rajdhani"/>
              <a:ea typeface="Rajdhani"/>
              <a:cs typeface="Rajdhani"/>
              <a:sym typeface="Rajdhani"/>
            </a:endParaRPr>
          </a:p>
          <a:p>
            <a:pPr indent="0" lvl="0" marL="0" rtl="0" algn="ctr">
              <a:spcBef>
                <a:spcPts val="0"/>
              </a:spcBef>
              <a:spcAft>
                <a:spcPts val="0"/>
              </a:spcAft>
              <a:buNone/>
            </a:pPr>
            <a:r>
              <a:rPr b="1" lang="en" sz="1500">
                <a:solidFill>
                  <a:srgbClr val="FFFFFF"/>
                </a:solidFill>
                <a:latin typeface="Rajdhani"/>
                <a:ea typeface="Rajdhani"/>
                <a:cs typeface="Rajdhani"/>
                <a:sym typeface="Rajdhani"/>
              </a:rPr>
              <a:t>LightGBM has a fraction of the training</a:t>
            </a:r>
            <a:endParaRPr b="1" sz="1500">
              <a:solidFill>
                <a:srgbClr val="FFFFFF"/>
              </a:solidFill>
              <a:latin typeface="Rajdhani"/>
              <a:ea typeface="Rajdhani"/>
              <a:cs typeface="Rajdhani"/>
              <a:sym typeface="Rajdhani"/>
            </a:endParaRPr>
          </a:p>
          <a:p>
            <a:pPr indent="0" lvl="0" marL="0" rtl="0" algn="ctr">
              <a:spcBef>
                <a:spcPts val="0"/>
              </a:spcBef>
              <a:spcAft>
                <a:spcPts val="0"/>
              </a:spcAft>
              <a:buNone/>
            </a:pPr>
            <a:r>
              <a:rPr b="1" lang="en" sz="1500">
                <a:solidFill>
                  <a:srgbClr val="FFFFFF"/>
                </a:solidFill>
                <a:latin typeface="Rajdhani"/>
                <a:ea typeface="Rajdhani"/>
                <a:cs typeface="Rajdhani"/>
                <a:sym typeface="Rajdhani"/>
              </a:rPr>
              <a:t> time required by XGB</a:t>
            </a:r>
            <a:endParaRPr b="1" sz="1500">
              <a:solidFill>
                <a:srgbClr val="FFFFFF"/>
              </a:solidFill>
              <a:latin typeface="Rajdhani"/>
              <a:ea typeface="Rajdhani"/>
              <a:cs typeface="Rajdhani"/>
              <a:sym typeface="Rajdhani"/>
            </a:endParaRPr>
          </a:p>
        </p:txBody>
      </p:sp>
      <p:sp>
        <p:nvSpPr>
          <p:cNvPr id="241" name="Google Shape;241;p33"/>
          <p:cNvSpPr txBox="1"/>
          <p:nvPr/>
        </p:nvSpPr>
        <p:spPr>
          <a:xfrm>
            <a:off x="4874900" y="3392925"/>
            <a:ext cx="3619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rgbClr val="FFFFFF"/>
                </a:solidFill>
                <a:latin typeface="Rajdhani"/>
                <a:ea typeface="Rajdhani"/>
                <a:cs typeface="Rajdhani"/>
                <a:sym typeface="Rajdhani"/>
              </a:rPr>
              <a:t>Accuracy </a:t>
            </a:r>
            <a:r>
              <a:rPr b="1" lang="en" sz="1600" u="sng">
                <a:solidFill>
                  <a:srgbClr val="FFFFFF"/>
                </a:solidFill>
                <a:latin typeface="Rajdhani"/>
                <a:ea typeface="Rajdhani"/>
                <a:cs typeface="Rajdhani"/>
                <a:sym typeface="Rajdhani"/>
              </a:rPr>
              <a:t>performance comparison</a:t>
            </a:r>
            <a:endParaRPr b="1" sz="1600" u="sng">
              <a:solidFill>
                <a:srgbClr val="FFFFFF"/>
              </a:solidFill>
              <a:latin typeface="Rajdhani"/>
              <a:ea typeface="Rajdhani"/>
              <a:cs typeface="Rajdhani"/>
              <a:sym typeface="Rajdhani"/>
            </a:endParaRPr>
          </a:p>
          <a:p>
            <a:pPr indent="0" lvl="0" marL="0" rtl="0" algn="ctr">
              <a:spcBef>
                <a:spcPts val="0"/>
              </a:spcBef>
              <a:spcAft>
                <a:spcPts val="0"/>
              </a:spcAft>
              <a:buNone/>
            </a:pPr>
            <a:r>
              <a:rPr b="1" lang="en" sz="1600">
                <a:solidFill>
                  <a:srgbClr val="FFFFFF"/>
                </a:solidFill>
                <a:latin typeface="Rajdhani"/>
                <a:ea typeface="Rajdhani"/>
                <a:cs typeface="Rajdhani"/>
                <a:sym typeface="Rajdhani"/>
              </a:rPr>
              <a:t>Accuracy for both models are similar</a:t>
            </a:r>
            <a:endParaRPr b="1" sz="1600">
              <a:solidFill>
                <a:srgbClr val="FFFFFF"/>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nvSpPr>
        <p:spPr>
          <a:xfrm>
            <a:off x="364175" y="3400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pic>
        <p:nvPicPr>
          <p:cNvPr id="247" name="Google Shape;247;p34"/>
          <p:cNvPicPr preferRelativeResize="0"/>
          <p:nvPr/>
        </p:nvPicPr>
        <p:blipFill>
          <a:blip r:embed="rId3">
            <a:alphaModFix/>
          </a:blip>
          <a:stretch>
            <a:fillRect/>
          </a:stretch>
        </p:blipFill>
        <p:spPr>
          <a:xfrm>
            <a:off x="416875" y="1495175"/>
            <a:ext cx="6915925" cy="2153150"/>
          </a:xfrm>
          <a:prstGeom prst="rect">
            <a:avLst/>
          </a:prstGeom>
          <a:noFill/>
          <a:ln>
            <a:noFill/>
          </a:ln>
        </p:spPr>
      </p:pic>
      <p:sp>
        <p:nvSpPr>
          <p:cNvPr id="248" name="Google Shape;248;p34"/>
          <p:cNvSpPr txBox="1"/>
          <p:nvPr/>
        </p:nvSpPr>
        <p:spPr>
          <a:xfrm>
            <a:off x="300950" y="91272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Building XGBClassifier model and adjust weights using .fit function</a:t>
            </a:r>
            <a:endParaRPr sz="1500"/>
          </a:p>
        </p:txBody>
      </p:sp>
      <p:sp>
        <p:nvSpPr>
          <p:cNvPr id="249" name="Google Shape;249;p34"/>
          <p:cNvSpPr txBox="1"/>
          <p:nvPr/>
        </p:nvSpPr>
        <p:spPr>
          <a:xfrm>
            <a:off x="364175" y="3786350"/>
            <a:ext cx="6637200" cy="8466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FFFFFF"/>
                </a:solidFill>
                <a:latin typeface="Rajdhani"/>
                <a:ea typeface="Rajdhani"/>
                <a:cs typeface="Rajdhani"/>
                <a:sym typeface="Rajdhani"/>
              </a:rPr>
              <a:t>Why ‘Eval_metric’ = ‘logloss’?:</a:t>
            </a:r>
            <a:endParaRPr b="1" sz="1500" u="sng">
              <a:solidFill>
                <a:srgbClr val="FFFFFF"/>
              </a:solidFill>
              <a:latin typeface="Rajdhani"/>
              <a:ea typeface="Rajdhani"/>
              <a:cs typeface="Rajdhani"/>
              <a:sym typeface="Rajdhani"/>
            </a:endParaRPr>
          </a:p>
          <a:p>
            <a:pPr indent="0" lvl="0" marL="0" rtl="0" algn="just">
              <a:spcBef>
                <a:spcPts val="0"/>
              </a:spcBef>
              <a:spcAft>
                <a:spcPts val="0"/>
              </a:spcAft>
              <a:buNone/>
            </a:pPr>
            <a:r>
              <a:rPr b="1" lang="en">
                <a:solidFill>
                  <a:srgbClr val="FFFFFF"/>
                </a:solidFill>
                <a:latin typeface="Rajdhani"/>
                <a:ea typeface="Rajdhani"/>
                <a:cs typeface="Rajdhani"/>
                <a:sym typeface="Rajdhani"/>
              </a:rPr>
              <a:t>Log loss takes into account the uncertainty of the prediction based on how much it varies from the actual label. Good evaluation metric for binary classification</a:t>
            </a:r>
            <a:endParaRPr b="1">
              <a:solidFill>
                <a:srgbClr val="FFFFFF"/>
              </a:solidFill>
              <a:latin typeface="Rajdhani"/>
              <a:ea typeface="Rajdhani"/>
              <a:cs typeface="Rajdhani"/>
              <a:sym typeface="Rajdhani"/>
            </a:endParaRPr>
          </a:p>
        </p:txBody>
      </p:sp>
      <p:sp>
        <p:nvSpPr>
          <p:cNvPr id="250" name="Google Shape;250;p34"/>
          <p:cNvSpPr/>
          <p:nvPr/>
        </p:nvSpPr>
        <p:spPr>
          <a:xfrm>
            <a:off x="5009175" y="1570475"/>
            <a:ext cx="1939500" cy="31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34"/>
          <p:cNvCxnSpPr>
            <a:stCxn id="250" idx="2"/>
            <a:endCxn id="249" idx="0"/>
          </p:cNvCxnSpPr>
          <p:nvPr/>
        </p:nvCxnSpPr>
        <p:spPr>
          <a:xfrm flipH="1">
            <a:off x="3682725" y="1886675"/>
            <a:ext cx="2296200" cy="189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nvSpPr>
        <p:spPr>
          <a:xfrm>
            <a:off x="237125" y="350550"/>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257" name="Google Shape;257;p35"/>
          <p:cNvSpPr txBox="1"/>
          <p:nvPr/>
        </p:nvSpPr>
        <p:spPr>
          <a:xfrm>
            <a:off x="132325" y="870550"/>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Evaluating XGBoost model before hyperparameter tuning</a:t>
            </a:r>
            <a:endParaRPr sz="1500"/>
          </a:p>
        </p:txBody>
      </p:sp>
      <p:pic>
        <p:nvPicPr>
          <p:cNvPr id="258" name="Google Shape;258;p35"/>
          <p:cNvPicPr preferRelativeResize="0"/>
          <p:nvPr/>
        </p:nvPicPr>
        <p:blipFill>
          <a:blip r:embed="rId3">
            <a:alphaModFix/>
          </a:blip>
          <a:stretch>
            <a:fillRect/>
          </a:stretch>
        </p:blipFill>
        <p:spPr>
          <a:xfrm>
            <a:off x="179688" y="1462875"/>
            <a:ext cx="5410200" cy="1095375"/>
          </a:xfrm>
          <a:prstGeom prst="rect">
            <a:avLst/>
          </a:prstGeom>
          <a:noFill/>
          <a:ln>
            <a:noFill/>
          </a:ln>
        </p:spPr>
      </p:pic>
      <p:pic>
        <p:nvPicPr>
          <p:cNvPr id="259" name="Google Shape;259;p35"/>
          <p:cNvPicPr preferRelativeResize="0"/>
          <p:nvPr/>
        </p:nvPicPr>
        <p:blipFill>
          <a:blip r:embed="rId4">
            <a:alphaModFix/>
          </a:blip>
          <a:stretch>
            <a:fillRect/>
          </a:stretch>
        </p:blipFill>
        <p:spPr>
          <a:xfrm>
            <a:off x="179700" y="2657975"/>
            <a:ext cx="4337226" cy="2391175"/>
          </a:xfrm>
          <a:prstGeom prst="rect">
            <a:avLst/>
          </a:prstGeom>
          <a:noFill/>
          <a:ln>
            <a:noFill/>
          </a:ln>
        </p:spPr>
      </p:pic>
      <p:sp>
        <p:nvSpPr>
          <p:cNvPr id="260" name="Google Shape;260;p35"/>
          <p:cNvSpPr/>
          <p:nvPr/>
        </p:nvSpPr>
        <p:spPr>
          <a:xfrm>
            <a:off x="237113" y="2015775"/>
            <a:ext cx="3457200" cy="492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5"/>
          <p:cNvCxnSpPr>
            <a:stCxn id="260" idx="3"/>
            <a:endCxn id="262" idx="1"/>
          </p:cNvCxnSpPr>
          <p:nvPr/>
        </p:nvCxnSpPr>
        <p:spPr>
          <a:xfrm>
            <a:off x="3694313" y="2262075"/>
            <a:ext cx="1006500" cy="1094100"/>
          </a:xfrm>
          <a:prstGeom prst="straightConnector1">
            <a:avLst/>
          </a:prstGeom>
          <a:noFill/>
          <a:ln cap="flat" cmpd="sng" w="38100">
            <a:solidFill>
              <a:schemeClr val="dk2"/>
            </a:solidFill>
            <a:prstDash val="solid"/>
            <a:round/>
            <a:headEnd len="med" w="med" type="none"/>
            <a:tailEnd len="med" w="med" type="none"/>
          </a:ln>
        </p:spPr>
      </p:cxnSp>
      <p:sp>
        <p:nvSpPr>
          <p:cNvPr id="262" name="Google Shape;262;p35"/>
          <p:cNvSpPr txBox="1"/>
          <p:nvPr/>
        </p:nvSpPr>
        <p:spPr>
          <a:xfrm>
            <a:off x="4700725" y="2717375"/>
            <a:ext cx="4121100" cy="12774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Rajdhani"/>
              <a:buChar char="❏"/>
            </a:pPr>
            <a:r>
              <a:rPr b="1" lang="en" sz="1500">
                <a:solidFill>
                  <a:srgbClr val="FFFFFF"/>
                </a:solidFill>
                <a:latin typeface="Rajdhani"/>
                <a:ea typeface="Rajdhani"/>
                <a:cs typeface="Rajdhani"/>
                <a:sym typeface="Rajdhani"/>
              </a:rPr>
              <a:t>Slightly overfitting:</a:t>
            </a:r>
            <a:endParaRPr b="1" sz="1500">
              <a:solidFill>
                <a:srgbClr val="FFFFFF"/>
              </a:solidFill>
              <a:latin typeface="Rajdhani"/>
              <a:ea typeface="Rajdhani"/>
              <a:cs typeface="Rajdhani"/>
              <a:sym typeface="Rajdhani"/>
            </a:endParaRPr>
          </a:p>
          <a:p>
            <a:pPr indent="-317500" lvl="0" marL="457200" rtl="0" algn="l">
              <a:spcBef>
                <a:spcPts val="0"/>
              </a:spcBef>
              <a:spcAft>
                <a:spcPts val="0"/>
              </a:spcAft>
              <a:buClr>
                <a:srgbClr val="FFFFFF"/>
              </a:buClr>
              <a:buSzPts val="1400"/>
              <a:buFont typeface="Rajdhani"/>
              <a:buChar char="-"/>
            </a:pPr>
            <a:r>
              <a:rPr b="1" lang="en">
                <a:solidFill>
                  <a:srgbClr val="FFFFFF"/>
                </a:solidFill>
                <a:latin typeface="Rajdhani"/>
                <a:ea typeface="Rajdhani"/>
                <a:cs typeface="Rajdhani"/>
                <a:sym typeface="Rajdhani"/>
              </a:rPr>
              <a:t>Presence of high variance and little bias</a:t>
            </a:r>
            <a:endParaRPr b="1">
              <a:solidFill>
                <a:srgbClr val="FFFFFF"/>
              </a:solidFill>
              <a:latin typeface="Rajdhani"/>
              <a:ea typeface="Rajdhani"/>
              <a:cs typeface="Rajdhani"/>
              <a:sym typeface="Rajdhani"/>
            </a:endParaRPr>
          </a:p>
          <a:p>
            <a:pPr indent="0" lvl="0" marL="0" rtl="0" algn="just">
              <a:spcBef>
                <a:spcPts val="0"/>
              </a:spcBef>
              <a:spcAft>
                <a:spcPts val="0"/>
              </a:spcAft>
              <a:buNone/>
            </a:pPr>
            <a:r>
              <a:t/>
            </a:r>
            <a:endParaRPr b="1">
              <a:solidFill>
                <a:srgbClr val="FFFFFF"/>
              </a:solidFill>
              <a:latin typeface="Rajdhani"/>
              <a:ea typeface="Rajdhani"/>
              <a:cs typeface="Rajdhani"/>
              <a:sym typeface="Rajdhani"/>
            </a:endParaRPr>
          </a:p>
          <a:p>
            <a:pPr indent="-317500" lvl="0" marL="457200" rtl="0" algn="just">
              <a:spcBef>
                <a:spcPts val="0"/>
              </a:spcBef>
              <a:spcAft>
                <a:spcPts val="0"/>
              </a:spcAft>
              <a:buClr>
                <a:srgbClr val="FFFFFF"/>
              </a:buClr>
              <a:buSzPts val="1400"/>
              <a:buFont typeface="Rajdhani"/>
              <a:buChar char="-"/>
            </a:pPr>
            <a:r>
              <a:rPr b="1" lang="en">
                <a:solidFill>
                  <a:srgbClr val="FFFFFF"/>
                </a:solidFill>
                <a:latin typeface="Rajdhani"/>
                <a:ea typeface="Rajdhani"/>
                <a:cs typeface="Rajdhani"/>
                <a:sym typeface="Rajdhani"/>
              </a:rPr>
              <a:t>Cross-validation and hyperparameter tuning can be used to prevent overfitting</a:t>
            </a:r>
            <a:endParaRPr b="1">
              <a:solidFill>
                <a:srgbClr val="FFFFFF"/>
              </a:solidFill>
              <a:latin typeface="Rajdhani"/>
              <a:ea typeface="Rajdhani"/>
              <a:cs typeface="Rajdhani"/>
              <a:sym typeface="Rajdhan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nvSpPr>
        <p:spPr>
          <a:xfrm>
            <a:off x="247675" y="245150"/>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268" name="Google Shape;268;p36"/>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Testing predictive performance of XGBoost on new data </a:t>
            </a:r>
            <a:endParaRPr sz="1500"/>
          </a:p>
        </p:txBody>
      </p:sp>
      <p:pic>
        <p:nvPicPr>
          <p:cNvPr id="269" name="Google Shape;269;p36"/>
          <p:cNvPicPr preferRelativeResize="0"/>
          <p:nvPr/>
        </p:nvPicPr>
        <p:blipFill>
          <a:blip r:embed="rId3">
            <a:alphaModFix/>
          </a:blip>
          <a:stretch>
            <a:fillRect/>
          </a:stretch>
        </p:blipFill>
        <p:spPr>
          <a:xfrm>
            <a:off x="306775" y="1403925"/>
            <a:ext cx="5907125" cy="2253450"/>
          </a:xfrm>
          <a:prstGeom prst="rect">
            <a:avLst/>
          </a:prstGeom>
          <a:noFill/>
          <a:ln>
            <a:noFill/>
          </a:ln>
        </p:spPr>
      </p:pic>
      <p:sp>
        <p:nvSpPr>
          <p:cNvPr id="270" name="Google Shape;270;p36"/>
          <p:cNvSpPr/>
          <p:nvPr/>
        </p:nvSpPr>
        <p:spPr>
          <a:xfrm>
            <a:off x="4247600" y="1488775"/>
            <a:ext cx="421500" cy="36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6"/>
          <p:cNvCxnSpPr>
            <a:stCxn id="270" idx="3"/>
            <a:endCxn id="272" idx="1"/>
          </p:cNvCxnSpPr>
          <p:nvPr/>
        </p:nvCxnSpPr>
        <p:spPr>
          <a:xfrm>
            <a:off x="4669100" y="1671925"/>
            <a:ext cx="1686600" cy="737400"/>
          </a:xfrm>
          <a:prstGeom prst="straightConnector1">
            <a:avLst/>
          </a:prstGeom>
          <a:noFill/>
          <a:ln cap="flat" cmpd="sng" w="28575">
            <a:solidFill>
              <a:schemeClr val="dk2"/>
            </a:solidFill>
            <a:prstDash val="solid"/>
            <a:round/>
            <a:headEnd len="med" w="med" type="none"/>
            <a:tailEnd len="med" w="med" type="none"/>
          </a:ln>
        </p:spPr>
      </p:cxnSp>
      <p:sp>
        <p:nvSpPr>
          <p:cNvPr id="272" name="Google Shape;272;p36"/>
          <p:cNvSpPr txBox="1"/>
          <p:nvPr/>
        </p:nvSpPr>
        <p:spPr>
          <a:xfrm>
            <a:off x="6355600" y="1855075"/>
            <a:ext cx="2677200" cy="110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Rajdhani"/>
                <a:ea typeface="Rajdhani"/>
                <a:cs typeface="Rajdhani"/>
                <a:sym typeface="Rajdhani"/>
              </a:rPr>
              <a:t>7468 Training Sample</a:t>
            </a:r>
            <a:endParaRPr b="1" sz="1500">
              <a:solidFill>
                <a:srgbClr val="FFFFFF"/>
              </a:solidFill>
              <a:latin typeface="Rajdhani"/>
              <a:ea typeface="Rajdhani"/>
              <a:cs typeface="Rajdhani"/>
              <a:sym typeface="Rajdhani"/>
            </a:endParaRPr>
          </a:p>
          <a:p>
            <a:pPr indent="0" lvl="0" marL="0" rtl="0" algn="l">
              <a:spcBef>
                <a:spcPts val="0"/>
              </a:spcBef>
              <a:spcAft>
                <a:spcPts val="0"/>
              </a:spcAft>
              <a:buNone/>
            </a:pPr>
            <a:r>
              <a:rPr b="1" lang="en" sz="1500">
                <a:solidFill>
                  <a:srgbClr val="FFFFFF"/>
                </a:solidFill>
                <a:latin typeface="Rajdhani"/>
                <a:ea typeface="Rajdhani"/>
                <a:cs typeface="Rajdhani"/>
                <a:sym typeface="Rajdhani"/>
              </a:rPr>
              <a:t>With 1868 testing sample: Cross-validation of 4 is used to evenly split the data sample</a:t>
            </a:r>
            <a:endParaRPr b="1" sz="1500">
              <a:solidFill>
                <a:srgbClr val="FFFFFF"/>
              </a:solidFill>
              <a:latin typeface="Rajdhani"/>
              <a:ea typeface="Rajdhani"/>
              <a:cs typeface="Rajdhani"/>
              <a:sym typeface="Rajdhani"/>
            </a:endParaRPr>
          </a:p>
        </p:txBody>
      </p:sp>
      <p:sp>
        <p:nvSpPr>
          <p:cNvPr id="273" name="Google Shape;273;p36"/>
          <p:cNvSpPr/>
          <p:nvPr/>
        </p:nvSpPr>
        <p:spPr>
          <a:xfrm>
            <a:off x="306775" y="3183075"/>
            <a:ext cx="3108300" cy="415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6"/>
          <p:cNvCxnSpPr>
            <a:stCxn id="273" idx="3"/>
            <a:endCxn id="275" idx="1"/>
          </p:cNvCxnSpPr>
          <p:nvPr/>
        </p:nvCxnSpPr>
        <p:spPr>
          <a:xfrm>
            <a:off x="3415075" y="3390975"/>
            <a:ext cx="917100" cy="899700"/>
          </a:xfrm>
          <a:prstGeom prst="straightConnector1">
            <a:avLst/>
          </a:prstGeom>
          <a:noFill/>
          <a:ln cap="flat" cmpd="sng" w="28575">
            <a:solidFill>
              <a:schemeClr val="dk2"/>
            </a:solidFill>
            <a:prstDash val="solid"/>
            <a:round/>
            <a:headEnd len="med" w="med" type="none"/>
            <a:tailEnd len="med" w="med" type="none"/>
          </a:ln>
        </p:spPr>
      </p:cxnSp>
      <p:sp>
        <p:nvSpPr>
          <p:cNvPr id="275" name="Google Shape;275;p36"/>
          <p:cNvSpPr txBox="1"/>
          <p:nvPr/>
        </p:nvSpPr>
        <p:spPr>
          <a:xfrm>
            <a:off x="4332075" y="3851950"/>
            <a:ext cx="4014900" cy="877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Rajdhani"/>
                <a:ea typeface="Rajdhani"/>
                <a:cs typeface="Rajdhani"/>
                <a:sym typeface="Rajdhani"/>
              </a:rPr>
              <a:t>As expected,  a slight decrease in testing accuracy could be observed when assessing the predictive performance on new data</a:t>
            </a:r>
            <a:endParaRPr b="1" sz="1500">
              <a:solidFill>
                <a:srgbClr val="FFFFFF"/>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281" name="Google Shape;281;p37"/>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4.1: Selecting </a:t>
            </a:r>
            <a:r>
              <a:rPr b="1" lang="en" sz="2000">
                <a:solidFill>
                  <a:schemeClr val="lt1"/>
                </a:solidFill>
                <a:latin typeface="Rajdhani"/>
                <a:ea typeface="Rajdhani"/>
                <a:cs typeface="Rajdhani"/>
                <a:sym typeface="Rajdhani"/>
              </a:rPr>
              <a:t>hyperparameters</a:t>
            </a:r>
            <a:r>
              <a:rPr b="1" lang="en" sz="2000">
                <a:solidFill>
                  <a:schemeClr val="lt1"/>
                </a:solidFill>
                <a:latin typeface="Rajdhani"/>
                <a:ea typeface="Rajdhani"/>
                <a:cs typeface="Rajdhani"/>
                <a:sym typeface="Rajdhani"/>
              </a:rPr>
              <a:t> to compare to prevent overfitting</a:t>
            </a:r>
            <a:endParaRPr sz="1500">
              <a:solidFill>
                <a:schemeClr val="lt1"/>
              </a:solidFill>
            </a:endParaRPr>
          </a:p>
        </p:txBody>
      </p:sp>
      <p:pic>
        <p:nvPicPr>
          <p:cNvPr id="282" name="Google Shape;282;p37"/>
          <p:cNvPicPr preferRelativeResize="0"/>
          <p:nvPr/>
        </p:nvPicPr>
        <p:blipFill rotWithShape="1">
          <a:blip r:embed="rId3">
            <a:alphaModFix/>
          </a:blip>
          <a:srcRect b="0" l="0" r="0" t="0"/>
          <a:stretch/>
        </p:blipFill>
        <p:spPr>
          <a:xfrm>
            <a:off x="342100" y="1477725"/>
            <a:ext cx="5054350" cy="2954750"/>
          </a:xfrm>
          <a:prstGeom prst="rect">
            <a:avLst/>
          </a:prstGeom>
          <a:noFill/>
          <a:ln>
            <a:noFill/>
          </a:ln>
        </p:spPr>
      </p:pic>
      <p:sp>
        <p:nvSpPr>
          <p:cNvPr id="283" name="Google Shape;283;p37"/>
          <p:cNvSpPr/>
          <p:nvPr/>
        </p:nvSpPr>
        <p:spPr>
          <a:xfrm>
            <a:off x="379475" y="2056225"/>
            <a:ext cx="3108300" cy="1287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7"/>
          <p:cNvCxnSpPr>
            <a:stCxn id="283" idx="3"/>
            <a:endCxn id="285" idx="1"/>
          </p:cNvCxnSpPr>
          <p:nvPr/>
        </p:nvCxnSpPr>
        <p:spPr>
          <a:xfrm>
            <a:off x="3487775" y="2700175"/>
            <a:ext cx="2109900" cy="323400"/>
          </a:xfrm>
          <a:prstGeom prst="straightConnector1">
            <a:avLst/>
          </a:prstGeom>
          <a:noFill/>
          <a:ln cap="flat" cmpd="sng" w="28575">
            <a:solidFill>
              <a:schemeClr val="dk2"/>
            </a:solidFill>
            <a:prstDash val="solid"/>
            <a:round/>
            <a:headEnd len="med" w="med" type="none"/>
            <a:tailEnd len="med" w="med" type="none"/>
          </a:ln>
        </p:spPr>
      </p:cxnSp>
      <p:sp>
        <p:nvSpPr>
          <p:cNvPr id="285" name="Google Shape;285;p37"/>
          <p:cNvSpPr/>
          <p:nvPr/>
        </p:nvSpPr>
        <p:spPr>
          <a:xfrm>
            <a:off x="5597675" y="1321225"/>
            <a:ext cx="3335100" cy="3404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300">
                <a:latin typeface="Rajdhani"/>
                <a:ea typeface="Rajdhani"/>
                <a:cs typeface="Rajdhani"/>
                <a:sym typeface="Rajdhani"/>
              </a:rPr>
              <a:t>Key selections considered:</a:t>
            </a:r>
            <a:endParaRPr b="1" sz="1300">
              <a:latin typeface="Rajdhani"/>
              <a:ea typeface="Rajdhani"/>
              <a:cs typeface="Rajdhani"/>
              <a:sym typeface="Rajdhani"/>
            </a:endParaRPr>
          </a:p>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Higher min_child_weight (default = 1) selected to control </a:t>
            </a:r>
            <a:r>
              <a:rPr b="1" lang="en" sz="1100">
                <a:latin typeface="Rajdhani"/>
                <a:ea typeface="Rajdhani"/>
                <a:cs typeface="Rajdhani"/>
                <a:sym typeface="Rajdhani"/>
              </a:rPr>
              <a:t>overfitting</a:t>
            </a:r>
            <a:r>
              <a:rPr b="1" lang="en" sz="1100">
                <a:latin typeface="Rajdhani"/>
                <a:ea typeface="Rajdhani"/>
                <a:cs typeface="Rajdhani"/>
                <a:sym typeface="Rajdhani"/>
              </a:rPr>
              <a:t> by preventing the model from learning relations which might be highly </a:t>
            </a:r>
            <a:r>
              <a:rPr b="1" lang="en" sz="1100">
                <a:latin typeface="Rajdhani"/>
                <a:ea typeface="Rajdhani"/>
                <a:cs typeface="Rajdhani"/>
                <a:sym typeface="Rajdhani"/>
              </a:rPr>
              <a:t>specific</a:t>
            </a:r>
            <a:r>
              <a:rPr b="1" lang="en" sz="1100">
                <a:latin typeface="Rajdhani"/>
                <a:ea typeface="Rajdhani"/>
                <a:cs typeface="Rajdhani"/>
                <a:sym typeface="Rajdhani"/>
              </a:rPr>
              <a:t> to the particular sample selected.</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Lower subsample (default = 1) selected to prevent overfitting as lower values make the algorithm more conservative</a:t>
            </a:r>
            <a:endParaRPr b="1" sz="1100">
              <a:latin typeface="Rajdhani"/>
              <a:ea typeface="Rajdhani"/>
              <a:cs typeface="Rajdhani"/>
              <a:sym typeface="Rajdhani"/>
            </a:endParaRPr>
          </a:p>
          <a:p>
            <a:pPr indent="0" lvl="0" marL="0" rtl="0" algn="l">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Lower max_depth (default = 6) selected to control over-fitting as higher depth will allow model to learn relations very specific to a particular sample.</a:t>
            </a:r>
            <a:endParaRPr b="1" sz="1100">
              <a:latin typeface="Rajdhani"/>
              <a:ea typeface="Rajdhani"/>
              <a:cs typeface="Rajdhani"/>
              <a:sym typeface="Rajdhan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291" name="Google Shape;291;p38"/>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4.2: Why RandomizedSearchCV for </a:t>
            </a:r>
            <a:r>
              <a:rPr b="1" lang="en" sz="2000">
                <a:solidFill>
                  <a:schemeClr val="lt1"/>
                </a:solidFill>
                <a:latin typeface="Rajdhani"/>
                <a:ea typeface="Rajdhani"/>
                <a:cs typeface="Rajdhani"/>
                <a:sym typeface="Rajdhani"/>
              </a:rPr>
              <a:t>Hyperparameter</a:t>
            </a:r>
            <a:r>
              <a:rPr b="1" lang="en" sz="2000">
                <a:solidFill>
                  <a:schemeClr val="lt1"/>
                </a:solidFill>
                <a:latin typeface="Rajdhani"/>
                <a:ea typeface="Rajdhani"/>
                <a:cs typeface="Rajdhani"/>
                <a:sym typeface="Rajdhani"/>
              </a:rPr>
              <a:t> tuning?</a:t>
            </a:r>
            <a:endParaRPr sz="1500">
              <a:solidFill>
                <a:schemeClr val="lt1"/>
              </a:solidFill>
            </a:endParaRPr>
          </a:p>
        </p:txBody>
      </p:sp>
      <p:pic>
        <p:nvPicPr>
          <p:cNvPr id="292" name="Google Shape;292;p38"/>
          <p:cNvPicPr preferRelativeResize="0"/>
          <p:nvPr/>
        </p:nvPicPr>
        <p:blipFill rotWithShape="1">
          <a:blip r:embed="rId3">
            <a:alphaModFix/>
          </a:blip>
          <a:srcRect b="0" l="0" r="0" t="0"/>
          <a:stretch/>
        </p:blipFill>
        <p:spPr>
          <a:xfrm>
            <a:off x="342100" y="1477725"/>
            <a:ext cx="5054350" cy="2954750"/>
          </a:xfrm>
          <a:prstGeom prst="rect">
            <a:avLst/>
          </a:prstGeom>
          <a:noFill/>
          <a:ln>
            <a:noFill/>
          </a:ln>
        </p:spPr>
      </p:pic>
      <p:sp>
        <p:nvSpPr>
          <p:cNvPr id="293" name="Google Shape;293;p38"/>
          <p:cNvSpPr/>
          <p:nvPr/>
        </p:nvSpPr>
        <p:spPr>
          <a:xfrm>
            <a:off x="379475" y="3255750"/>
            <a:ext cx="4973100" cy="833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8"/>
          <p:cNvCxnSpPr>
            <a:stCxn id="293" idx="3"/>
            <a:endCxn id="295" idx="1"/>
          </p:cNvCxnSpPr>
          <p:nvPr/>
        </p:nvCxnSpPr>
        <p:spPr>
          <a:xfrm flipH="1" rot="10800000">
            <a:off x="5352575" y="3101700"/>
            <a:ext cx="245100" cy="570900"/>
          </a:xfrm>
          <a:prstGeom prst="straightConnector1">
            <a:avLst/>
          </a:prstGeom>
          <a:noFill/>
          <a:ln cap="flat" cmpd="sng" w="28575">
            <a:solidFill>
              <a:schemeClr val="dk2"/>
            </a:solidFill>
            <a:prstDash val="solid"/>
            <a:round/>
            <a:headEnd len="med" w="med" type="none"/>
            <a:tailEnd len="med" w="med" type="none"/>
          </a:ln>
        </p:spPr>
      </p:cxnSp>
      <p:sp>
        <p:nvSpPr>
          <p:cNvPr id="295" name="Google Shape;295;p38"/>
          <p:cNvSpPr/>
          <p:nvPr/>
        </p:nvSpPr>
        <p:spPr>
          <a:xfrm>
            <a:off x="5597675" y="1477725"/>
            <a:ext cx="3244500" cy="32478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rPr b="1" lang="en" sz="1300">
                <a:latin typeface="Rajdhani"/>
                <a:ea typeface="Rajdhani"/>
                <a:cs typeface="Rajdhani"/>
                <a:sym typeface="Rajdhani"/>
              </a:rPr>
              <a:t>Why RandomizedSearchCV over GridSearchCV:</a:t>
            </a:r>
            <a:endParaRPr b="1" sz="13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Random Search is a </a:t>
            </a:r>
            <a:r>
              <a:rPr b="1" lang="en" sz="1100">
                <a:latin typeface="Rajdhani"/>
                <a:ea typeface="Rajdhani"/>
                <a:cs typeface="Rajdhani"/>
                <a:sym typeface="Rajdhani"/>
              </a:rPr>
              <a:t>technique</a:t>
            </a:r>
            <a:r>
              <a:rPr b="1" lang="en" sz="1100">
                <a:latin typeface="Rajdhani"/>
                <a:ea typeface="Rajdhani"/>
                <a:cs typeface="Rajdhani"/>
                <a:sym typeface="Rajdhani"/>
              </a:rPr>
              <a:t> where random combinations of the hyperparameters are used to find the best solution with high efficiency compared to GridSearchCV.</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The chances of </a:t>
            </a:r>
            <a:r>
              <a:rPr b="1" lang="en" sz="1100">
                <a:latin typeface="Rajdhani"/>
                <a:ea typeface="Rajdhani"/>
                <a:cs typeface="Rajdhani"/>
                <a:sym typeface="Rajdhani"/>
              </a:rPr>
              <a:t>f</a:t>
            </a:r>
            <a:r>
              <a:rPr b="1" lang="en" sz="1100">
                <a:latin typeface="Rajdhani"/>
                <a:ea typeface="Rajdhani"/>
                <a:cs typeface="Rajdhani"/>
                <a:sym typeface="Rajdhani"/>
              </a:rPr>
              <a:t>inding the optimal parameter is comparatively higher in random search because of the random search pattern where the model might end up being trained on the optimised parameters without any aliasing.</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GridSearchCV looks only at fixed points where the optimal points may not be in the set of fixed points.</a:t>
            </a:r>
            <a:endParaRPr b="1" sz="11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301" name="Google Shape;301;p39"/>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4.3: Building based on .best_params_ from RandomizedSearchCV</a:t>
            </a:r>
            <a:endParaRPr sz="1500">
              <a:solidFill>
                <a:schemeClr val="lt1"/>
              </a:solidFill>
            </a:endParaRPr>
          </a:p>
        </p:txBody>
      </p:sp>
      <p:pic>
        <p:nvPicPr>
          <p:cNvPr id="302" name="Google Shape;302;p39"/>
          <p:cNvPicPr preferRelativeResize="0"/>
          <p:nvPr/>
        </p:nvPicPr>
        <p:blipFill>
          <a:blip r:embed="rId3">
            <a:alphaModFix/>
          </a:blip>
          <a:stretch>
            <a:fillRect/>
          </a:stretch>
        </p:blipFill>
        <p:spPr>
          <a:xfrm>
            <a:off x="111375" y="1608525"/>
            <a:ext cx="3283800" cy="2084400"/>
          </a:xfrm>
          <a:prstGeom prst="roundRect">
            <a:avLst>
              <a:gd fmla="val 16667" name="adj"/>
            </a:avLst>
          </a:prstGeom>
          <a:noFill/>
          <a:ln cap="flat" cmpd="sng" w="38100">
            <a:solidFill>
              <a:schemeClr val="lt1"/>
            </a:solidFill>
            <a:prstDash val="solid"/>
            <a:round/>
            <a:headEnd len="sm" w="sm" type="none"/>
            <a:tailEnd len="sm" w="sm" type="none"/>
          </a:ln>
        </p:spPr>
      </p:pic>
      <p:sp>
        <p:nvSpPr>
          <p:cNvPr id="303" name="Google Shape;303;p39"/>
          <p:cNvSpPr/>
          <p:nvPr/>
        </p:nvSpPr>
        <p:spPr>
          <a:xfrm>
            <a:off x="3474025" y="2343600"/>
            <a:ext cx="660000" cy="456300"/>
          </a:xfrm>
          <a:prstGeom prst="stripedRightArrow">
            <a:avLst>
              <a:gd fmla="val 50000" name="adj1"/>
              <a:gd fmla="val 50000" name="adj2"/>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9"/>
          <p:cNvPicPr preferRelativeResize="0"/>
          <p:nvPr/>
        </p:nvPicPr>
        <p:blipFill>
          <a:blip r:embed="rId4">
            <a:alphaModFix/>
          </a:blip>
          <a:stretch>
            <a:fillRect/>
          </a:stretch>
        </p:blipFill>
        <p:spPr>
          <a:xfrm>
            <a:off x="4212875" y="1839025"/>
            <a:ext cx="4722101" cy="1623425"/>
          </a:xfrm>
          <a:prstGeom prst="rect">
            <a:avLst/>
          </a:prstGeom>
          <a:noFill/>
          <a:ln cap="flat" cmpd="sng" w="28575">
            <a:solidFill>
              <a:schemeClr val="dk2"/>
            </a:solidFill>
            <a:prstDash val="solid"/>
            <a:round/>
            <a:headEnd len="sm" w="sm" type="none"/>
            <a:tailEnd len="sm" w="sm" type="none"/>
          </a:ln>
        </p:spPr>
      </p:pic>
      <p:sp>
        <p:nvSpPr>
          <p:cNvPr id="305" name="Google Shape;305;p39"/>
          <p:cNvSpPr txBox="1"/>
          <p:nvPr/>
        </p:nvSpPr>
        <p:spPr>
          <a:xfrm>
            <a:off x="4084075" y="1325200"/>
            <a:ext cx="497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2"/>
                </a:solidFill>
                <a:latin typeface="Rajdhani"/>
                <a:ea typeface="Rajdhani"/>
                <a:cs typeface="Rajdhani"/>
                <a:sym typeface="Rajdhani"/>
              </a:rPr>
              <a:t>Training, Testing, &amp; Cross-Validation accuracy:</a:t>
            </a:r>
            <a:endParaRPr sz="1200">
              <a:solidFill>
                <a:schemeClr val="lt2"/>
              </a:solidFill>
            </a:endParaRPr>
          </a:p>
        </p:txBody>
      </p:sp>
      <p:sp>
        <p:nvSpPr>
          <p:cNvPr id="306" name="Google Shape;306;p39"/>
          <p:cNvSpPr txBox="1"/>
          <p:nvPr/>
        </p:nvSpPr>
        <p:spPr>
          <a:xfrm>
            <a:off x="653250" y="3952800"/>
            <a:ext cx="7837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Based on K-fold cross-validation, training accuracy has decreased from 83.43% to 77.05% while testing accuracy has improved from 74.19% to 76.19% + Prevented overfitting</a:t>
            </a:r>
            <a:endParaRPr sz="11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0"/>
          <p:cNvPicPr preferRelativeResize="0"/>
          <p:nvPr/>
        </p:nvPicPr>
        <p:blipFill>
          <a:blip r:embed="rId3">
            <a:alphaModFix/>
          </a:blip>
          <a:stretch>
            <a:fillRect/>
          </a:stretch>
        </p:blipFill>
        <p:spPr>
          <a:xfrm>
            <a:off x="342100" y="1468325"/>
            <a:ext cx="4910450" cy="2898725"/>
          </a:xfrm>
          <a:prstGeom prst="rect">
            <a:avLst/>
          </a:prstGeom>
          <a:noFill/>
          <a:ln>
            <a:noFill/>
          </a:ln>
        </p:spPr>
      </p:pic>
      <p:sp>
        <p:nvSpPr>
          <p:cNvPr id="312" name="Google Shape;312;p40"/>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XGBoost Classifier</a:t>
            </a:r>
            <a:endParaRPr b="1" sz="1900">
              <a:solidFill>
                <a:schemeClr val="accent6"/>
              </a:solidFill>
              <a:latin typeface="Rajdhani"/>
              <a:ea typeface="Rajdhani"/>
              <a:cs typeface="Rajdhani"/>
              <a:sym typeface="Rajdhani"/>
            </a:endParaRPr>
          </a:p>
        </p:txBody>
      </p:sp>
      <p:sp>
        <p:nvSpPr>
          <p:cNvPr id="313" name="Google Shape;313;p40"/>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5: Feature Importance using F-score metric</a:t>
            </a:r>
            <a:endParaRPr sz="1500">
              <a:solidFill>
                <a:schemeClr val="lt2"/>
              </a:solidFill>
            </a:endParaRPr>
          </a:p>
        </p:txBody>
      </p:sp>
      <p:sp>
        <p:nvSpPr>
          <p:cNvPr id="314" name="Google Shape;314;p40"/>
          <p:cNvSpPr txBox="1"/>
          <p:nvPr/>
        </p:nvSpPr>
        <p:spPr>
          <a:xfrm>
            <a:off x="5425200" y="1504675"/>
            <a:ext cx="33168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avg_training_score</a:t>
            </a:r>
            <a:r>
              <a:rPr b="1" lang="en" sz="1600">
                <a:solidFill>
                  <a:schemeClr val="lt1"/>
                </a:solidFill>
                <a:latin typeface="Rajdhani"/>
                <a:ea typeface="Rajdhani"/>
                <a:cs typeface="Rajdhani"/>
                <a:sym typeface="Rajdhani"/>
              </a:rPr>
              <a:t> is the most useful feature in predicting promotion</a:t>
            </a:r>
            <a:r>
              <a:rPr b="1" lang="en" sz="1600">
                <a:solidFill>
                  <a:schemeClr val="lt2"/>
                </a:solidFill>
                <a:latin typeface="Rajdhani"/>
                <a:ea typeface="Rajdhani"/>
                <a:cs typeface="Rajdhani"/>
                <a:sym typeface="Rajdhani"/>
              </a:rPr>
              <a:t> </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(i.e. F Score of 402, the feature was split 402 times on)</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education </a:t>
            </a:r>
            <a:r>
              <a:rPr b="1" lang="en" sz="1600">
                <a:solidFill>
                  <a:schemeClr val="accent2"/>
                </a:solidFill>
                <a:latin typeface="Rajdhani"/>
                <a:ea typeface="Rajdhani"/>
                <a:cs typeface="Rajdhani"/>
                <a:sym typeface="Rajdhani"/>
              </a:rPr>
              <a:t>is among the least useful feature in predicting promotion </a:t>
            </a:r>
            <a:endParaRPr b="1" sz="1600">
              <a:solidFill>
                <a:schemeClr val="accen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(i.e. F Score of 41, the feature was split 41 times on)</a:t>
            </a:r>
            <a:endParaRPr b="1" sz="1600">
              <a:solidFill>
                <a:schemeClr val="lt2"/>
              </a:solidFill>
              <a:latin typeface="Rajdhani"/>
              <a:ea typeface="Rajdhani"/>
              <a:cs typeface="Rajdhani"/>
              <a:sym typeface="Rajdhan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nvSpPr>
        <p:spPr>
          <a:xfrm>
            <a:off x="604650" y="395575"/>
            <a:ext cx="77040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rgbClr val="00C3B1"/>
                </a:solidFill>
                <a:latin typeface="Rajdhani"/>
                <a:ea typeface="Rajdhani"/>
                <a:cs typeface="Rajdhani"/>
                <a:sym typeface="Rajdhani"/>
              </a:rPr>
              <a:t>TABLE OF CONTENTS</a:t>
            </a:r>
            <a:endParaRPr b="1" sz="3000">
              <a:solidFill>
                <a:srgbClr val="00C3B1"/>
              </a:solidFill>
              <a:latin typeface="Rajdhani"/>
              <a:ea typeface="Rajdhani"/>
              <a:cs typeface="Rajdhani"/>
              <a:sym typeface="Rajdhani"/>
            </a:endParaRPr>
          </a:p>
        </p:txBody>
      </p:sp>
      <p:sp>
        <p:nvSpPr>
          <p:cNvPr id="106" name="Google Shape;106;p23"/>
          <p:cNvSpPr txBox="1"/>
          <p:nvPr/>
        </p:nvSpPr>
        <p:spPr>
          <a:xfrm>
            <a:off x="915525" y="1219175"/>
            <a:ext cx="30048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Recap from Assignment 1</a:t>
            </a:r>
            <a:endParaRPr b="1" sz="2000">
              <a:solidFill>
                <a:schemeClr val="lt1"/>
              </a:solidFill>
              <a:latin typeface="Rajdhani"/>
              <a:ea typeface="Rajdhani"/>
              <a:cs typeface="Rajdhani"/>
              <a:sym typeface="Rajdhani"/>
            </a:endParaRPr>
          </a:p>
        </p:txBody>
      </p:sp>
      <p:sp>
        <p:nvSpPr>
          <p:cNvPr id="107" name="Google Shape;107;p23"/>
          <p:cNvSpPr txBox="1"/>
          <p:nvPr/>
        </p:nvSpPr>
        <p:spPr>
          <a:xfrm>
            <a:off x="1533863" y="1545463"/>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08" name="Google Shape;108;p23"/>
          <p:cNvSpPr txBox="1"/>
          <p:nvPr/>
        </p:nvSpPr>
        <p:spPr>
          <a:xfrm>
            <a:off x="162962" y="149274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01</a:t>
            </a:r>
            <a:endParaRPr b="1" sz="2400">
              <a:solidFill>
                <a:srgbClr val="F3F3F3"/>
              </a:solidFill>
              <a:latin typeface="Rajdhani"/>
              <a:ea typeface="Rajdhani"/>
              <a:cs typeface="Rajdhani"/>
              <a:sym typeface="Rajdhani"/>
            </a:endParaRPr>
          </a:p>
        </p:txBody>
      </p:sp>
      <p:cxnSp>
        <p:nvCxnSpPr>
          <p:cNvPr id="109" name="Google Shape;109;p23"/>
          <p:cNvCxnSpPr/>
          <p:nvPr/>
        </p:nvCxnSpPr>
        <p:spPr>
          <a:xfrm>
            <a:off x="839238" y="1378527"/>
            <a:ext cx="0" cy="630600"/>
          </a:xfrm>
          <a:prstGeom prst="straightConnector1">
            <a:avLst/>
          </a:prstGeom>
          <a:noFill/>
          <a:ln cap="flat" cmpd="sng" w="19050">
            <a:solidFill>
              <a:srgbClr val="F3F3F3"/>
            </a:solidFill>
            <a:prstDash val="solid"/>
            <a:round/>
            <a:headEnd len="med" w="med" type="oval"/>
            <a:tailEnd len="med" w="med" type="oval"/>
          </a:ln>
        </p:spPr>
      </p:cxnSp>
      <p:sp>
        <p:nvSpPr>
          <p:cNvPr id="110" name="Google Shape;110;p23"/>
          <p:cNvSpPr txBox="1"/>
          <p:nvPr/>
        </p:nvSpPr>
        <p:spPr>
          <a:xfrm>
            <a:off x="839250" y="1525350"/>
            <a:ext cx="2969400" cy="69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Exploring hr_data_new.csv</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Exploring listings_new.csv</a:t>
            </a:r>
            <a:endParaRPr b="1" sz="1500">
              <a:solidFill>
                <a:schemeClr val="accent6"/>
              </a:solidFill>
              <a:latin typeface="Quicksand"/>
              <a:ea typeface="Quicksand"/>
              <a:cs typeface="Quicksand"/>
              <a:sym typeface="Quicksand"/>
            </a:endParaRPr>
          </a:p>
        </p:txBody>
      </p:sp>
      <p:sp>
        <p:nvSpPr>
          <p:cNvPr id="111" name="Google Shape;111;p23"/>
          <p:cNvSpPr txBox="1"/>
          <p:nvPr/>
        </p:nvSpPr>
        <p:spPr>
          <a:xfrm>
            <a:off x="5296825" y="1215838"/>
            <a:ext cx="34494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HR Analytics (Classification)</a:t>
            </a:r>
            <a:endParaRPr b="1" sz="2000">
              <a:solidFill>
                <a:schemeClr val="lt1"/>
              </a:solidFill>
              <a:latin typeface="Rajdhani"/>
              <a:ea typeface="Rajdhani"/>
              <a:cs typeface="Rajdhani"/>
              <a:sym typeface="Rajdhani"/>
            </a:endParaRPr>
          </a:p>
        </p:txBody>
      </p:sp>
      <p:sp>
        <p:nvSpPr>
          <p:cNvPr id="112" name="Google Shape;112;p23"/>
          <p:cNvSpPr txBox="1"/>
          <p:nvPr/>
        </p:nvSpPr>
        <p:spPr>
          <a:xfrm>
            <a:off x="5296825" y="1522025"/>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13" name="Google Shape;113;p23"/>
          <p:cNvSpPr txBox="1"/>
          <p:nvPr/>
        </p:nvSpPr>
        <p:spPr>
          <a:xfrm>
            <a:off x="4544275" y="1489419"/>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02</a:t>
            </a:r>
            <a:endParaRPr b="1" sz="2400">
              <a:solidFill>
                <a:srgbClr val="F3F3F3"/>
              </a:solidFill>
              <a:latin typeface="Rajdhani"/>
              <a:ea typeface="Rajdhani"/>
              <a:cs typeface="Rajdhani"/>
              <a:sym typeface="Rajdhani"/>
            </a:endParaRPr>
          </a:p>
        </p:txBody>
      </p:sp>
      <p:cxnSp>
        <p:nvCxnSpPr>
          <p:cNvPr id="114" name="Google Shape;114;p23"/>
          <p:cNvCxnSpPr/>
          <p:nvPr/>
        </p:nvCxnSpPr>
        <p:spPr>
          <a:xfrm>
            <a:off x="5220550" y="1375202"/>
            <a:ext cx="0" cy="630600"/>
          </a:xfrm>
          <a:prstGeom prst="straightConnector1">
            <a:avLst/>
          </a:prstGeom>
          <a:noFill/>
          <a:ln cap="flat" cmpd="sng" w="19050">
            <a:solidFill>
              <a:srgbClr val="F3F3F3"/>
            </a:solidFill>
            <a:prstDash val="solid"/>
            <a:round/>
            <a:headEnd len="med" w="med" type="oval"/>
            <a:tailEnd len="med" w="med" type="oval"/>
          </a:ln>
        </p:spPr>
      </p:cxnSp>
      <p:sp>
        <p:nvSpPr>
          <p:cNvPr id="115" name="Google Shape;115;p23"/>
          <p:cNvSpPr txBox="1"/>
          <p:nvPr/>
        </p:nvSpPr>
        <p:spPr>
          <a:xfrm>
            <a:off x="5220575" y="1522059"/>
            <a:ext cx="3791100" cy="995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Feature</a:t>
            </a:r>
            <a:r>
              <a:rPr b="1" lang="en" sz="1300">
                <a:solidFill>
                  <a:schemeClr val="accent6"/>
                </a:solidFill>
                <a:latin typeface="Quicksand"/>
                <a:ea typeface="Quicksand"/>
                <a:cs typeface="Quicksand"/>
                <a:sym typeface="Quicksand"/>
              </a:rPr>
              <a:t> Selection</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Splitting Training &amp; Testing Data</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Models: XGBoost, LightGBM, K-Nearest Neighbour, MLP Classifier</a:t>
            </a:r>
            <a:endParaRPr b="1" sz="1500">
              <a:solidFill>
                <a:schemeClr val="accent6"/>
              </a:solidFill>
              <a:latin typeface="Quicksand"/>
              <a:ea typeface="Quicksand"/>
              <a:cs typeface="Quicksand"/>
              <a:sym typeface="Quicksand"/>
            </a:endParaRPr>
          </a:p>
        </p:txBody>
      </p:sp>
      <p:sp>
        <p:nvSpPr>
          <p:cNvPr id="116" name="Google Shape;116;p23"/>
          <p:cNvSpPr txBox="1"/>
          <p:nvPr/>
        </p:nvSpPr>
        <p:spPr>
          <a:xfrm>
            <a:off x="926747" y="2772425"/>
            <a:ext cx="3066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AirBnb (Regression)</a:t>
            </a:r>
            <a:endParaRPr b="1" sz="2000">
              <a:solidFill>
                <a:schemeClr val="lt1"/>
              </a:solidFill>
              <a:latin typeface="Rajdhani"/>
              <a:ea typeface="Rajdhani"/>
              <a:cs typeface="Rajdhani"/>
              <a:sym typeface="Rajdhani"/>
            </a:endParaRPr>
          </a:p>
        </p:txBody>
      </p:sp>
      <p:sp>
        <p:nvSpPr>
          <p:cNvPr id="117" name="Google Shape;117;p23"/>
          <p:cNvSpPr txBox="1"/>
          <p:nvPr/>
        </p:nvSpPr>
        <p:spPr>
          <a:xfrm>
            <a:off x="926738" y="3078613"/>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18" name="Google Shape;118;p23"/>
          <p:cNvSpPr txBox="1"/>
          <p:nvPr/>
        </p:nvSpPr>
        <p:spPr>
          <a:xfrm>
            <a:off x="174200" y="3000182"/>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03</a:t>
            </a:r>
            <a:endParaRPr b="1" sz="2400">
              <a:solidFill>
                <a:srgbClr val="F3F3F3"/>
              </a:solidFill>
              <a:latin typeface="Rajdhani"/>
              <a:ea typeface="Rajdhani"/>
              <a:cs typeface="Rajdhani"/>
              <a:sym typeface="Rajdhani"/>
            </a:endParaRPr>
          </a:p>
        </p:txBody>
      </p:sp>
      <p:cxnSp>
        <p:nvCxnSpPr>
          <p:cNvPr id="119" name="Google Shape;119;p23"/>
          <p:cNvCxnSpPr/>
          <p:nvPr/>
        </p:nvCxnSpPr>
        <p:spPr>
          <a:xfrm>
            <a:off x="850463" y="2931790"/>
            <a:ext cx="0" cy="630600"/>
          </a:xfrm>
          <a:prstGeom prst="straightConnector1">
            <a:avLst/>
          </a:prstGeom>
          <a:noFill/>
          <a:ln cap="flat" cmpd="sng" w="19050">
            <a:solidFill>
              <a:srgbClr val="F3F3F3"/>
            </a:solidFill>
            <a:prstDash val="solid"/>
            <a:round/>
            <a:headEnd len="med" w="med" type="oval"/>
            <a:tailEnd len="med" w="med" type="oval"/>
          </a:ln>
        </p:spPr>
      </p:cxnSp>
      <p:sp>
        <p:nvSpPr>
          <p:cNvPr id="120" name="Google Shape;120;p23"/>
          <p:cNvSpPr txBox="1"/>
          <p:nvPr/>
        </p:nvSpPr>
        <p:spPr>
          <a:xfrm>
            <a:off x="755888" y="3027472"/>
            <a:ext cx="3791100" cy="995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Ordinal to One Hot Encoding</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Splitting Training &amp; Testing Data</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Models: Linear Regression, XGBoost Regressor, Support Vector Regression</a:t>
            </a:r>
            <a:endParaRPr b="1" sz="1500">
              <a:solidFill>
                <a:schemeClr val="accent6"/>
              </a:solidFill>
              <a:latin typeface="Quicksand"/>
              <a:ea typeface="Quicksand"/>
              <a:cs typeface="Quicksand"/>
              <a:sym typeface="Quicksand"/>
            </a:endParaRPr>
          </a:p>
        </p:txBody>
      </p:sp>
      <p:sp>
        <p:nvSpPr>
          <p:cNvPr id="121" name="Google Shape;121;p23"/>
          <p:cNvSpPr txBox="1"/>
          <p:nvPr/>
        </p:nvSpPr>
        <p:spPr>
          <a:xfrm>
            <a:off x="5223275" y="2767363"/>
            <a:ext cx="30048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Summary</a:t>
            </a:r>
            <a:endParaRPr b="1" sz="2000">
              <a:solidFill>
                <a:schemeClr val="lt1"/>
              </a:solidFill>
              <a:latin typeface="Rajdhani"/>
              <a:ea typeface="Rajdhani"/>
              <a:cs typeface="Rajdhani"/>
              <a:sym typeface="Rajdhani"/>
            </a:endParaRPr>
          </a:p>
        </p:txBody>
      </p:sp>
      <p:sp>
        <p:nvSpPr>
          <p:cNvPr id="122" name="Google Shape;122;p23"/>
          <p:cNvSpPr txBox="1"/>
          <p:nvPr/>
        </p:nvSpPr>
        <p:spPr>
          <a:xfrm>
            <a:off x="5299538" y="3089338"/>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23" name="Google Shape;123;p23"/>
          <p:cNvSpPr txBox="1"/>
          <p:nvPr/>
        </p:nvSpPr>
        <p:spPr>
          <a:xfrm>
            <a:off x="4547000" y="3010182"/>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04</a:t>
            </a:r>
            <a:endParaRPr b="1" sz="2400">
              <a:solidFill>
                <a:srgbClr val="F3F3F3"/>
              </a:solidFill>
              <a:latin typeface="Rajdhani"/>
              <a:ea typeface="Rajdhani"/>
              <a:cs typeface="Rajdhani"/>
              <a:sym typeface="Rajdhani"/>
            </a:endParaRPr>
          </a:p>
        </p:txBody>
      </p:sp>
      <p:cxnSp>
        <p:nvCxnSpPr>
          <p:cNvPr id="124" name="Google Shape;124;p23"/>
          <p:cNvCxnSpPr/>
          <p:nvPr/>
        </p:nvCxnSpPr>
        <p:spPr>
          <a:xfrm>
            <a:off x="5223263" y="2942515"/>
            <a:ext cx="0" cy="630600"/>
          </a:xfrm>
          <a:prstGeom prst="straightConnector1">
            <a:avLst/>
          </a:prstGeom>
          <a:noFill/>
          <a:ln cap="flat" cmpd="sng" w="19050">
            <a:solidFill>
              <a:srgbClr val="F3F3F3"/>
            </a:solidFill>
            <a:prstDash val="solid"/>
            <a:round/>
            <a:headEnd len="med" w="med" type="oval"/>
            <a:tailEnd len="med" w="med" type="oval"/>
          </a:ln>
        </p:spPr>
      </p:cxnSp>
      <p:sp>
        <p:nvSpPr>
          <p:cNvPr id="125" name="Google Shape;125;p23"/>
          <p:cNvSpPr txBox="1"/>
          <p:nvPr/>
        </p:nvSpPr>
        <p:spPr>
          <a:xfrm>
            <a:off x="5223275" y="3089350"/>
            <a:ext cx="3303900" cy="69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Best classification model (HR)</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Best regression model (AirBnb)</a:t>
            </a:r>
            <a:endParaRPr b="1" sz="1300">
              <a:solidFill>
                <a:schemeClr val="accent6"/>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nvSpPr>
        <p:spPr>
          <a:xfrm>
            <a:off x="364175" y="3400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a:t>
            </a:r>
            <a:r>
              <a:rPr b="1" lang="en" sz="3000">
                <a:solidFill>
                  <a:schemeClr val="accent4"/>
                </a:solidFill>
                <a:latin typeface="Rajdhani"/>
                <a:ea typeface="Rajdhani"/>
                <a:cs typeface="Rajdhani"/>
                <a:sym typeface="Rajdhani"/>
              </a:rPr>
              <a:t>LightGBM Classifier</a:t>
            </a:r>
            <a:endParaRPr b="1" sz="1900">
              <a:solidFill>
                <a:schemeClr val="accent6"/>
              </a:solidFill>
              <a:latin typeface="Rajdhani"/>
              <a:ea typeface="Rajdhani"/>
              <a:cs typeface="Rajdhani"/>
              <a:sym typeface="Rajdhani"/>
            </a:endParaRPr>
          </a:p>
        </p:txBody>
      </p:sp>
      <p:sp>
        <p:nvSpPr>
          <p:cNvPr id="320" name="Google Shape;320;p41"/>
          <p:cNvSpPr txBox="1"/>
          <p:nvPr/>
        </p:nvSpPr>
        <p:spPr>
          <a:xfrm>
            <a:off x="300950" y="912725"/>
            <a:ext cx="872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Rajdhani"/>
                <a:ea typeface="Rajdhani"/>
                <a:cs typeface="Rajdhani"/>
                <a:sym typeface="Rajdhani"/>
              </a:rPr>
              <a:t>Step 1: Building </a:t>
            </a:r>
            <a:r>
              <a:rPr b="1" lang="en" sz="1500">
                <a:solidFill>
                  <a:schemeClr val="lt1"/>
                </a:solidFill>
                <a:latin typeface="Rajdhani"/>
                <a:ea typeface="Rajdhani"/>
                <a:cs typeface="Rajdhani"/>
                <a:sym typeface="Rajdhani"/>
              </a:rPr>
              <a:t>LightGBM Classifier</a:t>
            </a:r>
            <a:r>
              <a:rPr b="1" lang="en" sz="1500">
                <a:solidFill>
                  <a:schemeClr val="lt1"/>
                </a:solidFill>
                <a:latin typeface="Rajdhani"/>
                <a:ea typeface="Rajdhani"/>
                <a:cs typeface="Rajdhani"/>
                <a:sym typeface="Rajdhani"/>
              </a:rPr>
              <a:t> model and adjust weights using .fit function</a:t>
            </a:r>
            <a:endParaRPr sz="1000"/>
          </a:p>
        </p:txBody>
      </p:sp>
      <p:pic>
        <p:nvPicPr>
          <p:cNvPr id="321" name="Google Shape;321;p41"/>
          <p:cNvPicPr preferRelativeResize="0"/>
          <p:nvPr/>
        </p:nvPicPr>
        <p:blipFill>
          <a:blip r:embed="rId3">
            <a:alphaModFix/>
          </a:blip>
          <a:stretch>
            <a:fillRect/>
          </a:stretch>
        </p:blipFill>
        <p:spPr>
          <a:xfrm>
            <a:off x="415075" y="1328225"/>
            <a:ext cx="2907800" cy="1177600"/>
          </a:xfrm>
          <a:prstGeom prst="rect">
            <a:avLst/>
          </a:prstGeom>
          <a:noFill/>
          <a:ln>
            <a:noFill/>
          </a:ln>
        </p:spPr>
      </p:pic>
      <p:sp>
        <p:nvSpPr>
          <p:cNvPr id="322" name="Google Shape;322;p41"/>
          <p:cNvSpPr txBox="1"/>
          <p:nvPr/>
        </p:nvSpPr>
        <p:spPr>
          <a:xfrm>
            <a:off x="2807825" y="2208400"/>
            <a:ext cx="6259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solidFill>
                  <a:schemeClr val="lt1"/>
                </a:solidFill>
                <a:latin typeface="Rajdhani"/>
                <a:ea typeface="Rajdhani"/>
                <a:cs typeface="Rajdhani"/>
                <a:sym typeface="Rajdhani"/>
              </a:rPr>
              <a:t>Step 2: Evaluating LightGBM model before hyperparameter tuning</a:t>
            </a:r>
            <a:endParaRPr sz="1100"/>
          </a:p>
        </p:txBody>
      </p:sp>
      <p:pic>
        <p:nvPicPr>
          <p:cNvPr id="323" name="Google Shape;323;p41"/>
          <p:cNvPicPr preferRelativeResize="0"/>
          <p:nvPr/>
        </p:nvPicPr>
        <p:blipFill>
          <a:blip r:embed="rId4">
            <a:alphaModFix/>
          </a:blip>
          <a:stretch>
            <a:fillRect/>
          </a:stretch>
        </p:blipFill>
        <p:spPr>
          <a:xfrm>
            <a:off x="5288600" y="2639502"/>
            <a:ext cx="3578850" cy="2379126"/>
          </a:xfrm>
          <a:prstGeom prst="rect">
            <a:avLst/>
          </a:prstGeom>
          <a:noFill/>
          <a:ln>
            <a:noFill/>
          </a:ln>
        </p:spPr>
      </p:pic>
      <p:sp>
        <p:nvSpPr>
          <p:cNvPr id="324" name="Google Shape;324;p41"/>
          <p:cNvSpPr/>
          <p:nvPr/>
        </p:nvSpPr>
        <p:spPr>
          <a:xfrm>
            <a:off x="5409550" y="2883675"/>
            <a:ext cx="2044800" cy="222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txBox="1"/>
          <p:nvPr/>
        </p:nvSpPr>
        <p:spPr>
          <a:xfrm>
            <a:off x="441000" y="3042275"/>
            <a:ext cx="4121100" cy="14931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Rajdhani"/>
              <a:buChar char="❏"/>
            </a:pPr>
            <a:r>
              <a:rPr b="1" lang="en" sz="1500">
                <a:solidFill>
                  <a:srgbClr val="FFFFFF"/>
                </a:solidFill>
                <a:latin typeface="Rajdhani"/>
                <a:ea typeface="Rajdhani"/>
                <a:cs typeface="Rajdhani"/>
                <a:sym typeface="Rajdhani"/>
              </a:rPr>
              <a:t>Slightly overfitting:</a:t>
            </a:r>
            <a:endParaRPr b="1" sz="1500">
              <a:solidFill>
                <a:srgbClr val="FFFFFF"/>
              </a:solidFill>
              <a:latin typeface="Rajdhani"/>
              <a:ea typeface="Rajdhani"/>
              <a:cs typeface="Rajdhani"/>
              <a:sym typeface="Rajdhani"/>
            </a:endParaRPr>
          </a:p>
          <a:p>
            <a:pPr indent="-317500" lvl="0" marL="457200" rtl="0" algn="l">
              <a:spcBef>
                <a:spcPts val="0"/>
              </a:spcBef>
              <a:spcAft>
                <a:spcPts val="0"/>
              </a:spcAft>
              <a:buClr>
                <a:srgbClr val="FFFFFF"/>
              </a:buClr>
              <a:buSzPts val="1400"/>
              <a:buFont typeface="Rajdhani"/>
              <a:buChar char="-"/>
            </a:pPr>
            <a:r>
              <a:rPr b="1" lang="en">
                <a:solidFill>
                  <a:srgbClr val="FFFFFF"/>
                </a:solidFill>
                <a:latin typeface="Rajdhani"/>
                <a:ea typeface="Rajdhani"/>
                <a:cs typeface="Rajdhani"/>
                <a:sym typeface="Rajdhani"/>
              </a:rPr>
              <a:t>Presence of slightly high variance and small bias</a:t>
            </a:r>
            <a:endParaRPr b="1">
              <a:solidFill>
                <a:srgbClr val="FFFFFF"/>
              </a:solidFill>
              <a:latin typeface="Rajdhani"/>
              <a:ea typeface="Rajdhani"/>
              <a:cs typeface="Rajdhani"/>
              <a:sym typeface="Rajdhani"/>
            </a:endParaRPr>
          </a:p>
          <a:p>
            <a:pPr indent="0" lvl="0" marL="0" rtl="0" algn="just">
              <a:spcBef>
                <a:spcPts val="0"/>
              </a:spcBef>
              <a:spcAft>
                <a:spcPts val="0"/>
              </a:spcAft>
              <a:buNone/>
            </a:pPr>
            <a:r>
              <a:t/>
            </a:r>
            <a:endParaRPr b="1">
              <a:solidFill>
                <a:srgbClr val="FFFFFF"/>
              </a:solidFill>
              <a:latin typeface="Rajdhani"/>
              <a:ea typeface="Rajdhani"/>
              <a:cs typeface="Rajdhani"/>
              <a:sym typeface="Rajdhani"/>
            </a:endParaRPr>
          </a:p>
          <a:p>
            <a:pPr indent="-317500" lvl="0" marL="457200" rtl="0" algn="just">
              <a:spcBef>
                <a:spcPts val="0"/>
              </a:spcBef>
              <a:spcAft>
                <a:spcPts val="0"/>
              </a:spcAft>
              <a:buClr>
                <a:srgbClr val="FFFFFF"/>
              </a:buClr>
              <a:buSzPts val="1400"/>
              <a:buFont typeface="Rajdhani"/>
              <a:buChar char="-"/>
            </a:pPr>
            <a:r>
              <a:rPr b="1" lang="en">
                <a:solidFill>
                  <a:srgbClr val="FFFFFF"/>
                </a:solidFill>
                <a:latin typeface="Rajdhani"/>
                <a:ea typeface="Rajdhani"/>
                <a:cs typeface="Rajdhani"/>
                <a:sym typeface="Rajdhani"/>
              </a:rPr>
              <a:t>Cross-validation and hyperparameter tuning can be used to prevent overfitting</a:t>
            </a:r>
            <a:endParaRPr b="1">
              <a:solidFill>
                <a:srgbClr val="FFFFFF"/>
              </a:solidFill>
              <a:latin typeface="Rajdhani"/>
              <a:ea typeface="Rajdhani"/>
              <a:cs typeface="Rajdhani"/>
              <a:sym typeface="Rajdhani"/>
            </a:endParaRPr>
          </a:p>
        </p:txBody>
      </p:sp>
      <p:cxnSp>
        <p:nvCxnSpPr>
          <p:cNvPr id="326" name="Google Shape;326;p41"/>
          <p:cNvCxnSpPr>
            <a:stCxn id="325" idx="3"/>
            <a:endCxn id="324" idx="1"/>
          </p:cNvCxnSpPr>
          <p:nvPr/>
        </p:nvCxnSpPr>
        <p:spPr>
          <a:xfrm flipH="1" rot="10800000">
            <a:off x="4562100" y="2994725"/>
            <a:ext cx="847500" cy="7941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nvSpPr>
        <p:spPr>
          <a:xfrm>
            <a:off x="306775" y="236050"/>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LightGBM Classifier</a:t>
            </a:r>
            <a:endParaRPr b="1" sz="1900">
              <a:solidFill>
                <a:schemeClr val="accent6"/>
              </a:solidFill>
              <a:latin typeface="Rajdhani"/>
              <a:ea typeface="Rajdhani"/>
              <a:cs typeface="Rajdhani"/>
              <a:sym typeface="Rajdhani"/>
            </a:endParaRPr>
          </a:p>
        </p:txBody>
      </p:sp>
      <p:sp>
        <p:nvSpPr>
          <p:cNvPr id="332" name="Google Shape;332;p42"/>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Testing predictive performance of LightGBM on new data </a:t>
            </a:r>
            <a:endParaRPr sz="1500"/>
          </a:p>
        </p:txBody>
      </p:sp>
      <p:pic>
        <p:nvPicPr>
          <p:cNvPr id="333" name="Google Shape;333;p42"/>
          <p:cNvPicPr preferRelativeResize="0"/>
          <p:nvPr/>
        </p:nvPicPr>
        <p:blipFill>
          <a:blip r:embed="rId3">
            <a:alphaModFix/>
          </a:blip>
          <a:stretch>
            <a:fillRect/>
          </a:stretch>
        </p:blipFill>
        <p:spPr>
          <a:xfrm>
            <a:off x="306776" y="1450278"/>
            <a:ext cx="6079044" cy="1858825"/>
          </a:xfrm>
          <a:prstGeom prst="rect">
            <a:avLst/>
          </a:prstGeom>
          <a:noFill/>
          <a:ln>
            <a:noFill/>
          </a:ln>
        </p:spPr>
      </p:pic>
      <p:sp>
        <p:nvSpPr>
          <p:cNvPr id="334" name="Google Shape;334;p42"/>
          <p:cNvSpPr/>
          <p:nvPr/>
        </p:nvSpPr>
        <p:spPr>
          <a:xfrm>
            <a:off x="4256700" y="1552400"/>
            <a:ext cx="421500" cy="36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42"/>
          <p:cNvCxnSpPr>
            <a:stCxn id="334" idx="3"/>
            <a:endCxn id="336" idx="1"/>
          </p:cNvCxnSpPr>
          <p:nvPr/>
        </p:nvCxnSpPr>
        <p:spPr>
          <a:xfrm>
            <a:off x="4678200" y="1735550"/>
            <a:ext cx="1632000" cy="558600"/>
          </a:xfrm>
          <a:prstGeom prst="straightConnector1">
            <a:avLst/>
          </a:prstGeom>
          <a:noFill/>
          <a:ln cap="flat" cmpd="sng" w="28575">
            <a:solidFill>
              <a:schemeClr val="dk2"/>
            </a:solidFill>
            <a:prstDash val="solid"/>
            <a:round/>
            <a:headEnd len="med" w="med" type="none"/>
            <a:tailEnd len="med" w="med" type="none"/>
          </a:ln>
        </p:spPr>
      </p:cxnSp>
      <p:sp>
        <p:nvSpPr>
          <p:cNvPr id="336" name="Google Shape;336;p42"/>
          <p:cNvSpPr txBox="1"/>
          <p:nvPr/>
        </p:nvSpPr>
        <p:spPr>
          <a:xfrm>
            <a:off x="6310175" y="1739900"/>
            <a:ext cx="2677200" cy="110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Rajdhani"/>
                <a:ea typeface="Rajdhani"/>
                <a:cs typeface="Rajdhani"/>
                <a:sym typeface="Rajdhani"/>
              </a:rPr>
              <a:t>7468 Training Sample</a:t>
            </a:r>
            <a:endParaRPr b="1" sz="1500">
              <a:solidFill>
                <a:srgbClr val="FFFFFF"/>
              </a:solidFill>
              <a:latin typeface="Rajdhani"/>
              <a:ea typeface="Rajdhani"/>
              <a:cs typeface="Rajdhani"/>
              <a:sym typeface="Rajdhani"/>
            </a:endParaRPr>
          </a:p>
          <a:p>
            <a:pPr indent="0" lvl="0" marL="0" rtl="0" algn="l">
              <a:spcBef>
                <a:spcPts val="0"/>
              </a:spcBef>
              <a:spcAft>
                <a:spcPts val="0"/>
              </a:spcAft>
              <a:buNone/>
            </a:pPr>
            <a:r>
              <a:rPr b="1" lang="en" sz="1500">
                <a:solidFill>
                  <a:srgbClr val="FFFFFF"/>
                </a:solidFill>
                <a:latin typeface="Rajdhani"/>
                <a:ea typeface="Rajdhani"/>
                <a:cs typeface="Rajdhani"/>
                <a:sym typeface="Rajdhani"/>
              </a:rPr>
              <a:t>With 1868 testing sample: Cross-validation of 4 is used to evenly split the data sample</a:t>
            </a:r>
            <a:endParaRPr b="1" sz="1500">
              <a:solidFill>
                <a:srgbClr val="FFFFFF"/>
              </a:solidFill>
              <a:latin typeface="Rajdhani"/>
              <a:ea typeface="Rajdhani"/>
              <a:cs typeface="Rajdhani"/>
              <a:sym typeface="Rajdhani"/>
            </a:endParaRPr>
          </a:p>
        </p:txBody>
      </p:sp>
      <p:sp>
        <p:nvSpPr>
          <p:cNvPr id="337" name="Google Shape;337;p42"/>
          <p:cNvSpPr/>
          <p:nvPr/>
        </p:nvSpPr>
        <p:spPr>
          <a:xfrm>
            <a:off x="370400" y="2893525"/>
            <a:ext cx="3108300" cy="366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42"/>
          <p:cNvCxnSpPr>
            <a:stCxn id="337" idx="3"/>
            <a:endCxn id="339" idx="1"/>
          </p:cNvCxnSpPr>
          <p:nvPr/>
        </p:nvCxnSpPr>
        <p:spPr>
          <a:xfrm>
            <a:off x="3478700" y="3076675"/>
            <a:ext cx="517800" cy="713100"/>
          </a:xfrm>
          <a:prstGeom prst="straightConnector1">
            <a:avLst/>
          </a:prstGeom>
          <a:noFill/>
          <a:ln cap="flat" cmpd="sng" w="28575">
            <a:solidFill>
              <a:schemeClr val="dk2"/>
            </a:solidFill>
            <a:prstDash val="solid"/>
            <a:round/>
            <a:headEnd len="med" w="med" type="none"/>
            <a:tailEnd len="med" w="med" type="none"/>
          </a:ln>
        </p:spPr>
      </p:cxnSp>
      <p:sp>
        <p:nvSpPr>
          <p:cNvPr id="339" name="Google Shape;339;p42"/>
          <p:cNvSpPr txBox="1"/>
          <p:nvPr/>
        </p:nvSpPr>
        <p:spPr>
          <a:xfrm>
            <a:off x="3996625" y="3466525"/>
            <a:ext cx="4191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Rajdhani"/>
                <a:ea typeface="Rajdhani"/>
                <a:cs typeface="Rajdhani"/>
                <a:sym typeface="Rajdhani"/>
              </a:rPr>
              <a:t>An insignificant increase in both training accuracy and testing accuracy had been observed</a:t>
            </a:r>
            <a:endParaRPr b="1" sz="1500">
              <a:solidFill>
                <a:srgbClr val="FFFFFF"/>
              </a:solidFill>
              <a:latin typeface="Rajdhani"/>
              <a:ea typeface="Rajdhani"/>
              <a:cs typeface="Rajdhani"/>
              <a:sym typeface="Rajdhan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3"/>
          <p:cNvPicPr preferRelativeResize="0"/>
          <p:nvPr/>
        </p:nvPicPr>
        <p:blipFill>
          <a:blip r:embed="rId3">
            <a:alphaModFix/>
          </a:blip>
          <a:stretch>
            <a:fillRect/>
          </a:stretch>
        </p:blipFill>
        <p:spPr>
          <a:xfrm>
            <a:off x="308463" y="1531501"/>
            <a:ext cx="4955200" cy="3103075"/>
          </a:xfrm>
          <a:prstGeom prst="rect">
            <a:avLst/>
          </a:prstGeom>
          <a:noFill/>
          <a:ln>
            <a:noFill/>
          </a:ln>
        </p:spPr>
      </p:pic>
      <p:sp>
        <p:nvSpPr>
          <p:cNvPr id="345" name="Google Shape;345;p43"/>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LightGBM Classifier</a:t>
            </a:r>
            <a:endParaRPr b="1" sz="1900">
              <a:solidFill>
                <a:schemeClr val="accent6"/>
              </a:solidFill>
              <a:latin typeface="Rajdhani"/>
              <a:ea typeface="Rajdhani"/>
              <a:cs typeface="Rajdhani"/>
              <a:sym typeface="Rajdhani"/>
            </a:endParaRPr>
          </a:p>
        </p:txBody>
      </p:sp>
      <p:sp>
        <p:nvSpPr>
          <p:cNvPr id="346" name="Google Shape;346;p43"/>
          <p:cNvSpPr txBox="1"/>
          <p:nvPr/>
        </p:nvSpPr>
        <p:spPr>
          <a:xfrm>
            <a:off x="247675" y="765175"/>
            <a:ext cx="8183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4.1: Selecting hyperparameters for better accuracy and dealing with over-fitting</a:t>
            </a:r>
            <a:endParaRPr sz="1500">
              <a:solidFill>
                <a:schemeClr val="lt2"/>
              </a:solidFill>
            </a:endParaRPr>
          </a:p>
        </p:txBody>
      </p:sp>
      <p:sp>
        <p:nvSpPr>
          <p:cNvPr id="347" name="Google Shape;347;p43"/>
          <p:cNvSpPr/>
          <p:nvPr/>
        </p:nvSpPr>
        <p:spPr>
          <a:xfrm>
            <a:off x="345838" y="1953775"/>
            <a:ext cx="3108300" cy="1644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 name="Google Shape;348;p43"/>
          <p:cNvCxnSpPr>
            <a:stCxn id="347" idx="3"/>
            <a:endCxn id="349" idx="1"/>
          </p:cNvCxnSpPr>
          <p:nvPr/>
        </p:nvCxnSpPr>
        <p:spPr>
          <a:xfrm>
            <a:off x="3454138" y="2776225"/>
            <a:ext cx="2046300" cy="387900"/>
          </a:xfrm>
          <a:prstGeom prst="straightConnector1">
            <a:avLst/>
          </a:prstGeom>
          <a:noFill/>
          <a:ln cap="flat" cmpd="sng" w="28575">
            <a:solidFill>
              <a:schemeClr val="dk2"/>
            </a:solidFill>
            <a:prstDash val="solid"/>
            <a:round/>
            <a:headEnd len="med" w="med" type="none"/>
            <a:tailEnd len="med" w="med" type="none"/>
          </a:ln>
        </p:spPr>
      </p:cxnSp>
      <p:sp>
        <p:nvSpPr>
          <p:cNvPr id="349" name="Google Shape;349;p43"/>
          <p:cNvSpPr/>
          <p:nvPr/>
        </p:nvSpPr>
        <p:spPr>
          <a:xfrm>
            <a:off x="5500438" y="1461900"/>
            <a:ext cx="3335100" cy="3404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300">
                <a:latin typeface="Rajdhani"/>
                <a:ea typeface="Rajdhani"/>
                <a:cs typeface="Rajdhani"/>
                <a:sym typeface="Rajdhani"/>
              </a:rPr>
              <a:t>Key selections considered:</a:t>
            </a:r>
            <a:endParaRPr b="1" sz="1300">
              <a:latin typeface="Rajdhani"/>
              <a:ea typeface="Rajdhani"/>
              <a:cs typeface="Rajdhani"/>
              <a:sym typeface="Rajdhani"/>
            </a:endParaRPr>
          </a:p>
          <a:p>
            <a:pPr indent="0" lvl="0" marL="0" rtl="0" algn="just">
              <a:spcBef>
                <a:spcPts val="0"/>
              </a:spcBef>
              <a:spcAft>
                <a:spcPts val="0"/>
              </a:spcAft>
              <a:buNone/>
            </a:pPr>
            <a:r>
              <a:rPr b="1" lang="en" sz="1200">
                <a:latin typeface="Rajdhani"/>
                <a:ea typeface="Rajdhani"/>
                <a:cs typeface="Rajdhani"/>
                <a:sym typeface="Rajdhani"/>
              </a:rPr>
              <a:t>L</a:t>
            </a:r>
            <a:r>
              <a:rPr b="1" lang="en" sz="1200">
                <a:latin typeface="Rajdhani"/>
                <a:ea typeface="Rajdhani"/>
                <a:cs typeface="Rajdhani"/>
                <a:sym typeface="Rajdhani"/>
              </a:rPr>
              <a:t>earning rate, which represents the shrinkage rate is lowered (default = 0.1) for better accuracy</a:t>
            </a:r>
            <a:endParaRPr b="1" sz="1200">
              <a:latin typeface="Rajdhani"/>
              <a:ea typeface="Rajdhani"/>
              <a:cs typeface="Rajdhani"/>
              <a:sym typeface="Rajdhani"/>
            </a:endParaRPr>
          </a:p>
          <a:p>
            <a:pPr indent="0" lvl="0" marL="0" rtl="0" algn="just">
              <a:spcBef>
                <a:spcPts val="0"/>
              </a:spcBef>
              <a:spcAft>
                <a:spcPts val="0"/>
              </a:spcAft>
              <a:buNone/>
            </a:pPr>
            <a:r>
              <a:t/>
            </a:r>
            <a:endParaRPr b="1" sz="1200">
              <a:latin typeface="Rajdhani"/>
              <a:ea typeface="Rajdhani"/>
              <a:cs typeface="Rajdhani"/>
              <a:sym typeface="Rajdhani"/>
            </a:endParaRPr>
          </a:p>
          <a:p>
            <a:pPr indent="0" lvl="0" marL="0" rtl="0" algn="just">
              <a:spcBef>
                <a:spcPts val="0"/>
              </a:spcBef>
              <a:spcAft>
                <a:spcPts val="0"/>
              </a:spcAft>
              <a:buNone/>
            </a:pPr>
            <a:r>
              <a:rPr b="1" lang="en" sz="1200">
                <a:latin typeface="Rajdhani"/>
                <a:ea typeface="Rajdhani"/>
                <a:cs typeface="Rajdhani"/>
                <a:sym typeface="Rajdhani"/>
              </a:rPr>
              <a:t>Num_leaves, which represents the max number of leaves in one tree is increased for better accuracy (default = 31)</a:t>
            </a:r>
            <a:endParaRPr b="1" sz="1200">
              <a:latin typeface="Rajdhani"/>
              <a:ea typeface="Rajdhani"/>
              <a:cs typeface="Rajdhani"/>
              <a:sym typeface="Rajdhani"/>
            </a:endParaRPr>
          </a:p>
          <a:p>
            <a:pPr indent="0" lvl="0" marL="0" rtl="0" algn="just">
              <a:spcBef>
                <a:spcPts val="0"/>
              </a:spcBef>
              <a:spcAft>
                <a:spcPts val="0"/>
              </a:spcAft>
              <a:buNone/>
            </a:pPr>
            <a:r>
              <a:t/>
            </a:r>
            <a:endParaRPr b="1" sz="1200">
              <a:latin typeface="Rajdhani"/>
              <a:ea typeface="Rajdhani"/>
              <a:cs typeface="Rajdhani"/>
              <a:sym typeface="Rajdhani"/>
            </a:endParaRPr>
          </a:p>
          <a:p>
            <a:pPr indent="0" lvl="0" marL="0" rtl="0" algn="just">
              <a:spcBef>
                <a:spcPts val="0"/>
              </a:spcBef>
              <a:spcAft>
                <a:spcPts val="0"/>
              </a:spcAft>
              <a:buNone/>
            </a:pPr>
            <a:r>
              <a:rPr b="1" lang="en" sz="1200">
                <a:latin typeface="Rajdhani"/>
                <a:ea typeface="Rajdhani"/>
                <a:cs typeface="Rajdhani"/>
                <a:sym typeface="Rajdhani"/>
              </a:rPr>
              <a:t>Max_depth set to avoid growing deep trees and prevent overfitting</a:t>
            </a:r>
            <a:endParaRPr b="1" sz="1200">
              <a:latin typeface="Rajdhani"/>
              <a:ea typeface="Rajdhani"/>
              <a:cs typeface="Rajdhani"/>
              <a:sym typeface="Rajdhani"/>
            </a:endParaRPr>
          </a:p>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200">
                <a:latin typeface="Rajdhani"/>
                <a:ea typeface="Rajdhani"/>
                <a:cs typeface="Rajdhani"/>
                <a:sym typeface="Rajdhani"/>
              </a:rPr>
              <a:t>Colsample_bytree and subsample set lower to deal with overfitting</a:t>
            </a:r>
            <a:endParaRPr b="1" sz="1200">
              <a:latin typeface="Rajdhani"/>
              <a:ea typeface="Rajdhani"/>
              <a:cs typeface="Rajdhani"/>
              <a:sym typeface="Rajdhani"/>
            </a:endParaRPr>
          </a:p>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4"/>
          <p:cNvPicPr preferRelativeResize="0"/>
          <p:nvPr/>
        </p:nvPicPr>
        <p:blipFill>
          <a:blip r:embed="rId3">
            <a:alphaModFix/>
          </a:blip>
          <a:stretch>
            <a:fillRect/>
          </a:stretch>
        </p:blipFill>
        <p:spPr>
          <a:xfrm>
            <a:off x="308463" y="1531501"/>
            <a:ext cx="4955200" cy="3103075"/>
          </a:xfrm>
          <a:prstGeom prst="rect">
            <a:avLst/>
          </a:prstGeom>
          <a:noFill/>
          <a:ln>
            <a:noFill/>
          </a:ln>
        </p:spPr>
      </p:pic>
      <p:sp>
        <p:nvSpPr>
          <p:cNvPr id="355" name="Google Shape;355;p44"/>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LightGBM Classifier</a:t>
            </a:r>
            <a:endParaRPr b="1" sz="1900">
              <a:solidFill>
                <a:schemeClr val="accent6"/>
              </a:solidFill>
              <a:latin typeface="Rajdhani"/>
              <a:ea typeface="Rajdhani"/>
              <a:cs typeface="Rajdhani"/>
              <a:sym typeface="Rajdhani"/>
            </a:endParaRPr>
          </a:p>
        </p:txBody>
      </p:sp>
      <p:sp>
        <p:nvSpPr>
          <p:cNvPr id="356" name="Google Shape;356;p44"/>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4.2: Why RandomizedSearchCV for Hyperparameter tuning?</a:t>
            </a:r>
            <a:endParaRPr sz="1500">
              <a:solidFill>
                <a:schemeClr val="lt2"/>
              </a:solidFill>
            </a:endParaRPr>
          </a:p>
        </p:txBody>
      </p:sp>
      <p:sp>
        <p:nvSpPr>
          <p:cNvPr id="357" name="Google Shape;357;p44"/>
          <p:cNvSpPr/>
          <p:nvPr/>
        </p:nvSpPr>
        <p:spPr>
          <a:xfrm>
            <a:off x="342100" y="3553200"/>
            <a:ext cx="4837800" cy="808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44"/>
          <p:cNvCxnSpPr>
            <a:stCxn id="357" idx="3"/>
            <a:endCxn id="359" idx="1"/>
          </p:cNvCxnSpPr>
          <p:nvPr/>
        </p:nvCxnSpPr>
        <p:spPr>
          <a:xfrm flipH="1" rot="10800000">
            <a:off x="5179900" y="3164100"/>
            <a:ext cx="320400" cy="793500"/>
          </a:xfrm>
          <a:prstGeom prst="straightConnector1">
            <a:avLst/>
          </a:prstGeom>
          <a:noFill/>
          <a:ln cap="flat" cmpd="sng" w="28575">
            <a:solidFill>
              <a:schemeClr val="dk2"/>
            </a:solidFill>
            <a:prstDash val="solid"/>
            <a:round/>
            <a:headEnd len="med" w="med" type="none"/>
            <a:tailEnd len="med" w="med" type="none"/>
          </a:ln>
        </p:spPr>
      </p:cxnSp>
      <p:sp>
        <p:nvSpPr>
          <p:cNvPr id="359" name="Google Shape;359;p44"/>
          <p:cNvSpPr/>
          <p:nvPr/>
        </p:nvSpPr>
        <p:spPr>
          <a:xfrm>
            <a:off x="5500438" y="1461900"/>
            <a:ext cx="3335100" cy="3404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300">
                <a:latin typeface="Rajdhani"/>
                <a:ea typeface="Rajdhani"/>
                <a:cs typeface="Rajdhani"/>
                <a:sym typeface="Rajdhani"/>
              </a:rPr>
              <a:t>Key selections considered:</a:t>
            </a:r>
            <a:endParaRPr b="1" sz="13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Random Search is a technique where random combinations of the hyperparameters are used to find the best solution with high efficiency compared to GridSearchCV.</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The chances of finding the optimal parameter is comparatively higher in random search because of the random search pattern where the model might end up being trained on the optimised parameters without any aliasing.</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rPr b="1" lang="en" sz="1100">
                <a:latin typeface="Rajdhani"/>
                <a:ea typeface="Rajdhani"/>
                <a:cs typeface="Rajdhani"/>
                <a:sym typeface="Rajdhani"/>
              </a:rPr>
              <a:t>GridSearchCV looks only at fixed points where the optimal points may not be in the set of fixed points.</a:t>
            </a:r>
            <a:endParaRPr b="1" sz="13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a:t>
            </a:r>
            <a:r>
              <a:rPr b="1" lang="en" sz="3000">
                <a:solidFill>
                  <a:schemeClr val="lt2"/>
                </a:solidFill>
                <a:latin typeface="Rajdhani"/>
                <a:ea typeface="Rajdhani"/>
                <a:cs typeface="Rajdhani"/>
                <a:sym typeface="Rajdhani"/>
              </a:rPr>
              <a:t>LightGBM Classifier</a:t>
            </a:r>
            <a:endParaRPr b="1" sz="1900">
              <a:solidFill>
                <a:schemeClr val="accent6"/>
              </a:solidFill>
              <a:latin typeface="Rajdhani"/>
              <a:ea typeface="Rajdhani"/>
              <a:cs typeface="Rajdhani"/>
              <a:sym typeface="Rajdhani"/>
            </a:endParaRPr>
          </a:p>
        </p:txBody>
      </p:sp>
      <p:sp>
        <p:nvSpPr>
          <p:cNvPr id="365" name="Google Shape;365;p45"/>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4.3: Building based on .best_params_ from RandomizedSearchCV</a:t>
            </a:r>
            <a:endParaRPr sz="1500">
              <a:solidFill>
                <a:schemeClr val="lt2"/>
              </a:solidFill>
            </a:endParaRPr>
          </a:p>
        </p:txBody>
      </p:sp>
      <p:sp>
        <p:nvSpPr>
          <p:cNvPr id="366" name="Google Shape;366;p45"/>
          <p:cNvSpPr/>
          <p:nvPr/>
        </p:nvSpPr>
        <p:spPr>
          <a:xfrm>
            <a:off x="3474025" y="2343600"/>
            <a:ext cx="660000" cy="456300"/>
          </a:xfrm>
          <a:prstGeom prst="stripedRightArrow">
            <a:avLst>
              <a:gd fmla="val 50000" name="adj1"/>
              <a:gd fmla="val 50000" name="adj2"/>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
          <p:cNvSpPr txBox="1"/>
          <p:nvPr/>
        </p:nvSpPr>
        <p:spPr>
          <a:xfrm>
            <a:off x="4084075" y="1325200"/>
            <a:ext cx="497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2"/>
                </a:solidFill>
                <a:latin typeface="Rajdhani"/>
                <a:ea typeface="Rajdhani"/>
                <a:cs typeface="Rajdhani"/>
                <a:sym typeface="Rajdhani"/>
              </a:rPr>
              <a:t>Training, Testing, &amp; Cross-Validation accuracy:</a:t>
            </a:r>
            <a:endParaRPr sz="1200">
              <a:solidFill>
                <a:schemeClr val="lt2"/>
              </a:solidFill>
            </a:endParaRPr>
          </a:p>
        </p:txBody>
      </p:sp>
      <p:sp>
        <p:nvSpPr>
          <p:cNvPr id="368" name="Google Shape;368;p45"/>
          <p:cNvSpPr txBox="1"/>
          <p:nvPr/>
        </p:nvSpPr>
        <p:spPr>
          <a:xfrm>
            <a:off x="653250" y="4193775"/>
            <a:ext cx="7837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Based on K-fold cross-validation, training accuracy has decreased from 79.96% to 76.95% while testing accuracy has improved from 75.43% to 76.18% + Prevented overfitting</a:t>
            </a:r>
            <a:endParaRPr sz="1100">
              <a:solidFill>
                <a:schemeClr val="lt2"/>
              </a:solidFill>
            </a:endParaRPr>
          </a:p>
        </p:txBody>
      </p:sp>
      <p:pic>
        <p:nvPicPr>
          <p:cNvPr id="369" name="Google Shape;369;p45"/>
          <p:cNvPicPr preferRelativeResize="0"/>
          <p:nvPr/>
        </p:nvPicPr>
        <p:blipFill>
          <a:blip r:embed="rId3">
            <a:alphaModFix/>
          </a:blip>
          <a:stretch>
            <a:fillRect/>
          </a:stretch>
        </p:blipFill>
        <p:spPr>
          <a:xfrm>
            <a:off x="126600" y="1257775"/>
            <a:ext cx="3265500" cy="2828100"/>
          </a:xfrm>
          <a:prstGeom prst="roundRect">
            <a:avLst>
              <a:gd fmla="val 16667" name="adj"/>
            </a:avLst>
          </a:prstGeom>
          <a:noFill/>
          <a:ln cap="flat" cmpd="sng" w="28575">
            <a:solidFill>
              <a:schemeClr val="dk2"/>
            </a:solidFill>
            <a:prstDash val="solid"/>
            <a:round/>
            <a:headEnd len="sm" w="sm" type="none"/>
            <a:tailEnd len="sm" w="sm" type="none"/>
          </a:ln>
        </p:spPr>
      </p:pic>
      <p:pic>
        <p:nvPicPr>
          <p:cNvPr id="370" name="Google Shape;370;p45"/>
          <p:cNvPicPr preferRelativeResize="0"/>
          <p:nvPr/>
        </p:nvPicPr>
        <p:blipFill>
          <a:blip r:embed="rId4">
            <a:alphaModFix/>
          </a:blip>
          <a:stretch>
            <a:fillRect/>
          </a:stretch>
        </p:blipFill>
        <p:spPr>
          <a:xfrm>
            <a:off x="4215950" y="1877226"/>
            <a:ext cx="4847700" cy="1697100"/>
          </a:xfrm>
          <a:prstGeom prst="roundRect">
            <a:avLst>
              <a:gd fmla="val 16667" name="adj"/>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nvSpPr>
        <p:spPr>
          <a:xfrm>
            <a:off x="342100" y="1924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LightGBM Classifier</a:t>
            </a:r>
            <a:endParaRPr b="1" sz="1900">
              <a:solidFill>
                <a:schemeClr val="accent6"/>
              </a:solidFill>
              <a:latin typeface="Rajdhani"/>
              <a:ea typeface="Rajdhani"/>
              <a:cs typeface="Rajdhani"/>
              <a:sym typeface="Rajdhani"/>
            </a:endParaRPr>
          </a:p>
        </p:txBody>
      </p:sp>
      <p:sp>
        <p:nvSpPr>
          <p:cNvPr id="376" name="Google Shape;376;p46"/>
          <p:cNvSpPr txBox="1"/>
          <p:nvPr/>
        </p:nvSpPr>
        <p:spPr>
          <a:xfrm>
            <a:off x="247675" y="76517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5: Feature Importance using F-score metric</a:t>
            </a:r>
            <a:endParaRPr sz="1500">
              <a:solidFill>
                <a:schemeClr val="lt2"/>
              </a:solidFill>
            </a:endParaRPr>
          </a:p>
        </p:txBody>
      </p:sp>
      <p:sp>
        <p:nvSpPr>
          <p:cNvPr id="377" name="Google Shape;377;p46"/>
          <p:cNvSpPr txBox="1"/>
          <p:nvPr/>
        </p:nvSpPr>
        <p:spPr>
          <a:xfrm>
            <a:off x="5425200" y="1593350"/>
            <a:ext cx="35415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avg_training_score</a:t>
            </a:r>
            <a:r>
              <a:rPr b="1" lang="en" sz="1600">
                <a:solidFill>
                  <a:schemeClr val="lt1"/>
                </a:solidFill>
                <a:latin typeface="Rajdhani"/>
                <a:ea typeface="Rajdhani"/>
                <a:cs typeface="Rajdhani"/>
                <a:sym typeface="Rajdhani"/>
              </a:rPr>
              <a:t> is the most useful feature in predicting promotion</a:t>
            </a:r>
            <a:r>
              <a:rPr b="1" lang="en" sz="1600">
                <a:solidFill>
                  <a:schemeClr val="lt2"/>
                </a:solidFill>
                <a:latin typeface="Rajdhani"/>
                <a:ea typeface="Rajdhani"/>
                <a:cs typeface="Rajdhani"/>
                <a:sym typeface="Rajdhani"/>
              </a:rPr>
              <a:t> </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(i.e. F Score of 950, the feature was split 950 times on)</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t/>
            </a:r>
            <a:endParaRPr b="1" sz="1600">
              <a:solidFill>
                <a:schemeClr val="l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KPIs_met_&gt;80% </a:t>
            </a:r>
            <a:r>
              <a:rPr b="1" lang="en" sz="1600">
                <a:solidFill>
                  <a:schemeClr val="accent2"/>
                </a:solidFill>
                <a:latin typeface="Rajdhani"/>
                <a:ea typeface="Rajdhani"/>
                <a:cs typeface="Rajdhani"/>
                <a:sym typeface="Rajdhani"/>
              </a:rPr>
              <a:t>is among the least useful feature in predicting promotion </a:t>
            </a:r>
            <a:endParaRPr b="1" sz="1600">
              <a:solidFill>
                <a:schemeClr val="accent2"/>
              </a:solidFill>
              <a:latin typeface="Rajdhani"/>
              <a:ea typeface="Rajdhani"/>
              <a:cs typeface="Rajdhani"/>
              <a:sym typeface="Rajdhani"/>
            </a:endParaRPr>
          </a:p>
          <a:p>
            <a:pPr indent="0" lvl="0" marL="0" rtl="0" algn="ctr">
              <a:spcBef>
                <a:spcPts val="0"/>
              </a:spcBef>
              <a:spcAft>
                <a:spcPts val="0"/>
              </a:spcAft>
              <a:buNone/>
            </a:pPr>
            <a:r>
              <a:rPr b="1" lang="en" sz="1600">
                <a:solidFill>
                  <a:schemeClr val="lt2"/>
                </a:solidFill>
                <a:latin typeface="Rajdhani"/>
                <a:ea typeface="Rajdhani"/>
                <a:cs typeface="Rajdhani"/>
                <a:sym typeface="Rajdhani"/>
              </a:rPr>
              <a:t>(i.e. F Score of 71, the feature was split 71 times on)</a:t>
            </a:r>
            <a:endParaRPr b="1" sz="1600">
              <a:solidFill>
                <a:schemeClr val="lt2"/>
              </a:solidFill>
              <a:latin typeface="Rajdhani"/>
              <a:ea typeface="Rajdhani"/>
              <a:cs typeface="Rajdhani"/>
              <a:sym typeface="Rajdhani"/>
            </a:endParaRPr>
          </a:p>
        </p:txBody>
      </p:sp>
      <p:pic>
        <p:nvPicPr>
          <p:cNvPr id="378" name="Google Shape;378;p46"/>
          <p:cNvPicPr preferRelativeResize="0"/>
          <p:nvPr/>
        </p:nvPicPr>
        <p:blipFill>
          <a:blip r:embed="rId3">
            <a:alphaModFix/>
          </a:blip>
          <a:stretch>
            <a:fillRect/>
          </a:stretch>
        </p:blipFill>
        <p:spPr>
          <a:xfrm>
            <a:off x="304800" y="1400325"/>
            <a:ext cx="5120400" cy="29986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K-Nearest Neighbour</a:t>
            </a:r>
            <a:endParaRPr b="1" sz="1900">
              <a:solidFill>
                <a:schemeClr val="accent6"/>
              </a:solidFill>
              <a:latin typeface="Rajdhani"/>
              <a:ea typeface="Rajdhani"/>
              <a:cs typeface="Rajdhani"/>
              <a:sym typeface="Rajdhani"/>
            </a:endParaRPr>
          </a:p>
        </p:txBody>
      </p:sp>
      <p:pic>
        <p:nvPicPr>
          <p:cNvPr id="384" name="Google Shape;384;p47"/>
          <p:cNvPicPr preferRelativeResize="0"/>
          <p:nvPr/>
        </p:nvPicPr>
        <p:blipFill>
          <a:blip r:embed="rId3">
            <a:alphaModFix/>
          </a:blip>
          <a:stretch>
            <a:fillRect/>
          </a:stretch>
        </p:blipFill>
        <p:spPr>
          <a:xfrm>
            <a:off x="494450" y="1902125"/>
            <a:ext cx="3829500" cy="2159100"/>
          </a:xfrm>
          <a:prstGeom prst="rect">
            <a:avLst/>
          </a:prstGeom>
          <a:noFill/>
          <a:ln cap="flat" cmpd="sng" w="19050">
            <a:solidFill>
              <a:schemeClr val="lt1"/>
            </a:solidFill>
            <a:prstDash val="solid"/>
            <a:round/>
            <a:headEnd len="sm" w="sm" type="none"/>
            <a:tailEnd len="sm" w="sm" type="none"/>
          </a:ln>
        </p:spPr>
      </p:pic>
      <p:sp>
        <p:nvSpPr>
          <p:cNvPr id="385" name="Google Shape;385;p47"/>
          <p:cNvSpPr txBox="1"/>
          <p:nvPr/>
        </p:nvSpPr>
        <p:spPr>
          <a:xfrm>
            <a:off x="380300" y="886125"/>
            <a:ext cx="818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What is K-Nearest Neighbour?</a:t>
            </a:r>
            <a:endParaRPr b="1" sz="2000">
              <a:solidFill>
                <a:schemeClr val="lt2"/>
              </a:solidFill>
              <a:latin typeface="Rajdhani"/>
              <a:ea typeface="Rajdhani"/>
              <a:cs typeface="Rajdhani"/>
              <a:sym typeface="Rajdhani"/>
            </a:endParaRPr>
          </a:p>
        </p:txBody>
      </p:sp>
      <p:pic>
        <p:nvPicPr>
          <p:cNvPr id="386" name="Google Shape;386;p47"/>
          <p:cNvPicPr preferRelativeResize="0"/>
          <p:nvPr/>
        </p:nvPicPr>
        <p:blipFill>
          <a:blip r:embed="rId4">
            <a:alphaModFix/>
          </a:blip>
          <a:stretch>
            <a:fillRect/>
          </a:stretch>
        </p:blipFill>
        <p:spPr>
          <a:xfrm>
            <a:off x="4715625" y="1902125"/>
            <a:ext cx="4063200" cy="2199900"/>
          </a:xfrm>
          <a:prstGeom prst="rect">
            <a:avLst/>
          </a:prstGeom>
          <a:noFill/>
          <a:ln cap="flat" cmpd="sng" w="19050">
            <a:solidFill>
              <a:schemeClr val="lt1"/>
            </a:solidFill>
            <a:prstDash val="solid"/>
            <a:round/>
            <a:headEnd len="sm" w="sm" type="none"/>
            <a:tailEnd len="sm" w="sm" type="none"/>
          </a:ln>
        </p:spPr>
      </p:pic>
      <p:sp>
        <p:nvSpPr>
          <p:cNvPr id="387" name="Google Shape;387;p47"/>
          <p:cNvSpPr txBox="1"/>
          <p:nvPr/>
        </p:nvSpPr>
        <p:spPr>
          <a:xfrm>
            <a:off x="532625" y="4102025"/>
            <a:ext cx="3588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2"/>
                </a:solidFill>
                <a:latin typeface="Rajdhani"/>
                <a:ea typeface="Rajdhani"/>
                <a:cs typeface="Rajdhani"/>
                <a:sym typeface="Rajdhani"/>
              </a:rPr>
              <a:t>When K = 3, the classifier finds the 3 nearest point</a:t>
            </a:r>
            <a:endParaRPr b="1" sz="1200">
              <a:solidFill>
                <a:schemeClr val="lt2"/>
              </a:solidFill>
              <a:latin typeface="Rajdhani"/>
              <a:ea typeface="Rajdhani"/>
              <a:cs typeface="Rajdhani"/>
              <a:sym typeface="Rajdhani"/>
            </a:endParaRPr>
          </a:p>
        </p:txBody>
      </p:sp>
      <p:sp>
        <p:nvSpPr>
          <p:cNvPr id="388" name="Google Shape;388;p47"/>
          <p:cNvSpPr txBox="1"/>
          <p:nvPr/>
        </p:nvSpPr>
        <p:spPr>
          <a:xfrm>
            <a:off x="5009800" y="4154300"/>
            <a:ext cx="353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2"/>
                </a:solidFill>
                <a:latin typeface="Rajdhani"/>
                <a:ea typeface="Rajdhani"/>
                <a:cs typeface="Rajdhani"/>
                <a:sym typeface="Rajdhani"/>
              </a:rPr>
              <a:t>When K = 20, the classifier finds the 20 nearest point</a:t>
            </a:r>
            <a:endParaRPr b="1" sz="1200">
              <a:solidFill>
                <a:schemeClr val="lt2"/>
              </a:solidFill>
              <a:latin typeface="Rajdhani"/>
              <a:ea typeface="Rajdhani"/>
              <a:cs typeface="Rajdhani"/>
              <a:sym typeface="Rajdhani"/>
            </a:endParaRPr>
          </a:p>
        </p:txBody>
      </p:sp>
      <p:sp>
        <p:nvSpPr>
          <p:cNvPr id="389" name="Google Shape;389;p47"/>
          <p:cNvSpPr txBox="1"/>
          <p:nvPr/>
        </p:nvSpPr>
        <p:spPr>
          <a:xfrm>
            <a:off x="2564700" y="1310050"/>
            <a:ext cx="42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lt2"/>
                </a:solidFill>
                <a:latin typeface="Rajdhani"/>
                <a:ea typeface="Rajdhani"/>
                <a:cs typeface="Rajdhani"/>
                <a:sym typeface="Rajdhani"/>
              </a:rPr>
              <a:t>How do we determine which is the best K-Value?</a:t>
            </a:r>
            <a:endParaRPr b="1" u="sng">
              <a:solidFill>
                <a:schemeClr val="lt2"/>
              </a:solidFill>
              <a:latin typeface="Rajdhani"/>
              <a:ea typeface="Rajdhani"/>
              <a:cs typeface="Rajdhani"/>
              <a:sym typeface="Rajdhan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K-Nearest Neighbour</a:t>
            </a:r>
            <a:endParaRPr b="1" sz="1900">
              <a:solidFill>
                <a:schemeClr val="accent6"/>
              </a:solidFill>
              <a:latin typeface="Rajdhani"/>
              <a:ea typeface="Rajdhani"/>
              <a:cs typeface="Rajdhani"/>
              <a:sym typeface="Rajdhani"/>
            </a:endParaRPr>
          </a:p>
        </p:txBody>
      </p:sp>
      <p:sp>
        <p:nvSpPr>
          <p:cNvPr id="395" name="Google Shape;395;p48"/>
          <p:cNvSpPr txBox="1"/>
          <p:nvPr/>
        </p:nvSpPr>
        <p:spPr>
          <a:xfrm>
            <a:off x="319850" y="79757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Determining the best K Value </a:t>
            </a:r>
            <a:r>
              <a:rPr b="1" lang="en" sz="2000">
                <a:solidFill>
                  <a:schemeClr val="lt1"/>
                </a:solidFill>
                <a:latin typeface="Rajdhani"/>
                <a:ea typeface="Rajdhani"/>
                <a:cs typeface="Rajdhani"/>
                <a:sym typeface="Rajdhani"/>
              </a:rPr>
              <a:t>through modelling and Plotting</a:t>
            </a:r>
            <a:endParaRPr sz="1500"/>
          </a:p>
        </p:txBody>
      </p:sp>
      <p:pic>
        <p:nvPicPr>
          <p:cNvPr id="396" name="Google Shape;396;p48"/>
          <p:cNvPicPr preferRelativeResize="0"/>
          <p:nvPr/>
        </p:nvPicPr>
        <p:blipFill>
          <a:blip r:embed="rId3">
            <a:alphaModFix/>
          </a:blip>
          <a:stretch>
            <a:fillRect/>
          </a:stretch>
        </p:blipFill>
        <p:spPr>
          <a:xfrm>
            <a:off x="380300" y="1485725"/>
            <a:ext cx="3278700" cy="1930800"/>
          </a:xfrm>
          <a:prstGeom prst="roundRect">
            <a:avLst>
              <a:gd fmla="val 16667" name="adj"/>
            </a:avLst>
          </a:prstGeom>
          <a:noFill/>
          <a:ln cap="flat" cmpd="sng" w="19050">
            <a:solidFill>
              <a:schemeClr val="lt1"/>
            </a:solidFill>
            <a:prstDash val="solid"/>
            <a:round/>
            <a:headEnd len="sm" w="sm" type="none"/>
            <a:tailEnd len="sm" w="sm" type="none"/>
          </a:ln>
        </p:spPr>
      </p:pic>
      <p:sp>
        <p:nvSpPr>
          <p:cNvPr id="397" name="Google Shape;397;p48"/>
          <p:cNvSpPr/>
          <p:nvPr/>
        </p:nvSpPr>
        <p:spPr>
          <a:xfrm>
            <a:off x="3845475" y="2161025"/>
            <a:ext cx="660000" cy="456300"/>
          </a:xfrm>
          <a:prstGeom prst="stripedRightArrow">
            <a:avLst>
              <a:gd fmla="val 50000" name="adj1"/>
              <a:gd fmla="val 50000" name="adj2"/>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8"/>
          <p:cNvPicPr preferRelativeResize="0"/>
          <p:nvPr/>
        </p:nvPicPr>
        <p:blipFill>
          <a:blip r:embed="rId4">
            <a:alphaModFix/>
          </a:blip>
          <a:stretch>
            <a:fillRect/>
          </a:stretch>
        </p:blipFill>
        <p:spPr>
          <a:xfrm>
            <a:off x="4691950" y="1441700"/>
            <a:ext cx="3562200" cy="2757900"/>
          </a:xfrm>
          <a:prstGeom prst="roundRect">
            <a:avLst>
              <a:gd fmla="val 16667" name="adj"/>
            </a:avLst>
          </a:prstGeom>
          <a:noFill/>
          <a:ln cap="flat" cmpd="sng" w="19050">
            <a:solidFill>
              <a:schemeClr val="lt1"/>
            </a:solidFill>
            <a:prstDash val="solid"/>
            <a:round/>
            <a:headEnd len="sm" w="sm" type="none"/>
            <a:tailEnd len="sm" w="sm" type="none"/>
          </a:ln>
        </p:spPr>
      </p:pic>
      <p:sp>
        <p:nvSpPr>
          <p:cNvPr id="399" name="Google Shape;399;p48"/>
          <p:cNvSpPr txBox="1"/>
          <p:nvPr/>
        </p:nvSpPr>
        <p:spPr>
          <a:xfrm>
            <a:off x="4691950" y="4255800"/>
            <a:ext cx="378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We can observe that KNN has the highest testing accuracy when n_neighbours value = 7</a:t>
            </a:r>
            <a:endParaRPr b="1">
              <a:solidFill>
                <a:schemeClr val="lt2"/>
              </a:solidFill>
              <a:latin typeface="Rajdhani"/>
              <a:ea typeface="Rajdhani"/>
              <a:cs typeface="Rajdhani"/>
              <a:sym typeface="Rajdhani"/>
            </a:endParaRPr>
          </a:p>
        </p:txBody>
      </p:sp>
      <p:sp>
        <p:nvSpPr>
          <p:cNvPr id="400" name="Google Shape;400;p48"/>
          <p:cNvSpPr txBox="1"/>
          <p:nvPr/>
        </p:nvSpPr>
        <p:spPr>
          <a:xfrm>
            <a:off x="204525" y="3416525"/>
            <a:ext cx="378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Store training and testing accuracy regarding different value of n_neighbours (K) for analysis</a:t>
            </a:r>
            <a:endParaRPr b="1">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K-Nearest Neighbour</a:t>
            </a:r>
            <a:endParaRPr b="1" sz="1900">
              <a:solidFill>
                <a:schemeClr val="accent6"/>
              </a:solidFill>
              <a:latin typeface="Rajdhani"/>
              <a:ea typeface="Rajdhani"/>
              <a:cs typeface="Rajdhani"/>
              <a:sym typeface="Rajdhani"/>
            </a:endParaRPr>
          </a:p>
        </p:txBody>
      </p:sp>
      <p:sp>
        <p:nvSpPr>
          <p:cNvPr id="406" name="Google Shape;406;p49"/>
          <p:cNvSpPr txBox="1"/>
          <p:nvPr/>
        </p:nvSpPr>
        <p:spPr>
          <a:xfrm>
            <a:off x="319850" y="79757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Building and evaluating KNN model with K = 7</a:t>
            </a:r>
            <a:endParaRPr sz="1500"/>
          </a:p>
        </p:txBody>
      </p:sp>
      <p:pic>
        <p:nvPicPr>
          <p:cNvPr id="407" name="Google Shape;407;p49"/>
          <p:cNvPicPr preferRelativeResize="0"/>
          <p:nvPr/>
        </p:nvPicPr>
        <p:blipFill>
          <a:blip r:embed="rId3">
            <a:alphaModFix/>
          </a:blip>
          <a:stretch>
            <a:fillRect/>
          </a:stretch>
        </p:blipFill>
        <p:spPr>
          <a:xfrm>
            <a:off x="348825" y="1987800"/>
            <a:ext cx="3938400" cy="1725900"/>
          </a:xfrm>
          <a:prstGeom prst="roundRect">
            <a:avLst>
              <a:gd fmla="val 16667" name="adj"/>
            </a:avLst>
          </a:prstGeom>
          <a:noFill/>
          <a:ln cap="flat" cmpd="sng" w="19050">
            <a:solidFill>
              <a:schemeClr val="lt1"/>
            </a:solidFill>
            <a:prstDash val="solid"/>
            <a:round/>
            <a:headEnd len="sm" w="sm" type="none"/>
            <a:tailEnd len="sm" w="sm" type="none"/>
          </a:ln>
        </p:spPr>
      </p:pic>
      <p:pic>
        <p:nvPicPr>
          <p:cNvPr id="408" name="Google Shape;408;p49"/>
          <p:cNvPicPr preferRelativeResize="0"/>
          <p:nvPr/>
        </p:nvPicPr>
        <p:blipFill>
          <a:blip r:embed="rId4">
            <a:alphaModFix/>
          </a:blip>
          <a:stretch>
            <a:fillRect/>
          </a:stretch>
        </p:blipFill>
        <p:spPr>
          <a:xfrm>
            <a:off x="4546850" y="1987788"/>
            <a:ext cx="4494300" cy="1528500"/>
          </a:xfrm>
          <a:prstGeom prst="roundRect">
            <a:avLst>
              <a:gd fmla="val 16667" name="adj"/>
            </a:avLst>
          </a:prstGeom>
          <a:noFill/>
          <a:ln cap="flat" cmpd="sng" w="19050">
            <a:solidFill>
              <a:schemeClr val="lt1"/>
            </a:solidFill>
            <a:prstDash val="solid"/>
            <a:round/>
            <a:headEnd len="sm" w="sm" type="none"/>
            <a:tailEnd len="sm" w="sm" type="none"/>
          </a:ln>
        </p:spPr>
      </p:pic>
      <p:sp>
        <p:nvSpPr>
          <p:cNvPr id="409" name="Google Shape;409;p49"/>
          <p:cNvSpPr txBox="1"/>
          <p:nvPr/>
        </p:nvSpPr>
        <p:spPr>
          <a:xfrm>
            <a:off x="319850" y="1467988"/>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Rajdhani"/>
                <a:ea typeface="Rajdhani"/>
                <a:cs typeface="Rajdhani"/>
                <a:sym typeface="Rajdhani"/>
              </a:rPr>
              <a:t>Before performing K-fold cross validation:</a:t>
            </a:r>
            <a:endParaRPr sz="1000">
              <a:solidFill>
                <a:schemeClr val="lt2"/>
              </a:solidFill>
            </a:endParaRPr>
          </a:p>
        </p:txBody>
      </p:sp>
      <p:sp>
        <p:nvSpPr>
          <p:cNvPr id="410" name="Google Shape;410;p49"/>
          <p:cNvSpPr txBox="1"/>
          <p:nvPr/>
        </p:nvSpPr>
        <p:spPr>
          <a:xfrm>
            <a:off x="4471300" y="1467988"/>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Rajdhani"/>
                <a:ea typeface="Rajdhani"/>
                <a:cs typeface="Rajdhani"/>
                <a:sym typeface="Rajdhani"/>
              </a:rPr>
              <a:t>After </a:t>
            </a:r>
            <a:r>
              <a:rPr b="1" lang="en" sz="1500">
                <a:solidFill>
                  <a:schemeClr val="lt2"/>
                </a:solidFill>
                <a:latin typeface="Rajdhani"/>
                <a:ea typeface="Rajdhani"/>
                <a:cs typeface="Rajdhani"/>
                <a:sym typeface="Rajdhani"/>
              </a:rPr>
              <a:t>performing K-fold cross validation:</a:t>
            </a:r>
            <a:endParaRPr sz="1000">
              <a:solidFill>
                <a:schemeClr val="lt2"/>
              </a:solidFill>
            </a:endParaRPr>
          </a:p>
        </p:txBody>
      </p:sp>
      <p:sp>
        <p:nvSpPr>
          <p:cNvPr id="411" name="Google Shape;411;p49"/>
          <p:cNvSpPr/>
          <p:nvPr/>
        </p:nvSpPr>
        <p:spPr>
          <a:xfrm>
            <a:off x="319850" y="3301400"/>
            <a:ext cx="2796600" cy="337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a:off x="4507725" y="3220850"/>
            <a:ext cx="3142800" cy="295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9"/>
          <p:cNvCxnSpPr>
            <a:stCxn id="411" idx="2"/>
            <a:endCxn id="414" idx="0"/>
          </p:cNvCxnSpPr>
          <p:nvPr/>
        </p:nvCxnSpPr>
        <p:spPr>
          <a:xfrm>
            <a:off x="1718150" y="3638900"/>
            <a:ext cx="2853900" cy="455400"/>
          </a:xfrm>
          <a:prstGeom prst="straightConnector1">
            <a:avLst/>
          </a:prstGeom>
          <a:noFill/>
          <a:ln cap="flat" cmpd="sng" w="28575">
            <a:solidFill>
              <a:schemeClr val="dk2"/>
            </a:solidFill>
            <a:prstDash val="solid"/>
            <a:round/>
            <a:headEnd len="med" w="med" type="none"/>
            <a:tailEnd len="med" w="med" type="none"/>
          </a:ln>
        </p:spPr>
      </p:cxnSp>
      <p:cxnSp>
        <p:nvCxnSpPr>
          <p:cNvPr id="415" name="Google Shape;415;p49"/>
          <p:cNvCxnSpPr>
            <a:stCxn id="414" idx="0"/>
            <a:endCxn id="412" idx="2"/>
          </p:cNvCxnSpPr>
          <p:nvPr/>
        </p:nvCxnSpPr>
        <p:spPr>
          <a:xfrm flipH="1" rot="10800000">
            <a:off x="4572000" y="3516225"/>
            <a:ext cx="1507200" cy="578100"/>
          </a:xfrm>
          <a:prstGeom prst="straightConnector1">
            <a:avLst/>
          </a:prstGeom>
          <a:noFill/>
          <a:ln cap="flat" cmpd="sng" w="28575">
            <a:solidFill>
              <a:schemeClr val="dk2"/>
            </a:solidFill>
            <a:prstDash val="solid"/>
            <a:round/>
            <a:headEnd len="med" w="med" type="none"/>
            <a:tailEnd len="med" w="med" type="none"/>
          </a:ln>
        </p:spPr>
      </p:cxnSp>
      <p:sp>
        <p:nvSpPr>
          <p:cNvPr id="414" name="Google Shape;414;p49"/>
          <p:cNvSpPr txBox="1"/>
          <p:nvPr/>
        </p:nvSpPr>
        <p:spPr>
          <a:xfrm>
            <a:off x="1837950" y="4094325"/>
            <a:ext cx="5468100" cy="615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Rajdhani"/>
                <a:ea typeface="Rajdhani"/>
                <a:cs typeface="Rajdhani"/>
                <a:sym typeface="Rajdhani"/>
              </a:rPr>
              <a:t>Slight Overfitting present → Use Gridsearch to test a larger range of n_neighbours (K) values alongside testing other parameters</a:t>
            </a:r>
            <a:endParaRPr b="1">
              <a:solidFill>
                <a:srgbClr val="FFFFFF"/>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K-Nearest Neighbour</a:t>
            </a:r>
            <a:endParaRPr b="1" sz="1900">
              <a:solidFill>
                <a:schemeClr val="accent6"/>
              </a:solidFill>
              <a:latin typeface="Rajdhani"/>
              <a:ea typeface="Rajdhani"/>
              <a:cs typeface="Rajdhani"/>
              <a:sym typeface="Rajdhani"/>
            </a:endParaRPr>
          </a:p>
        </p:txBody>
      </p:sp>
      <p:sp>
        <p:nvSpPr>
          <p:cNvPr id="421" name="Google Shape;421;p50"/>
          <p:cNvSpPr txBox="1"/>
          <p:nvPr/>
        </p:nvSpPr>
        <p:spPr>
          <a:xfrm>
            <a:off x="319850" y="797575"/>
            <a:ext cx="58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Hyperparameter tuning with GridsearchCV</a:t>
            </a:r>
            <a:endParaRPr sz="1500"/>
          </a:p>
        </p:txBody>
      </p:sp>
      <p:pic>
        <p:nvPicPr>
          <p:cNvPr id="422" name="Google Shape;422;p50"/>
          <p:cNvPicPr preferRelativeResize="0"/>
          <p:nvPr/>
        </p:nvPicPr>
        <p:blipFill>
          <a:blip r:embed="rId3">
            <a:alphaModFix/>
          </a:blip>
          <a:stretch>
            <a:fillRect/>
          </a:stretch>
        </p:blipFill>
        <p:spPr>
          <a:xfrm>
            <a:off x="380300" y="1554400"/>
            <a:ext cx="5102700" cy="1876800"/>
          </a:xfrm>
          <a:prstGeom prst="roundRect">
            <a:avLst>
              <a:gd fmla="val 16667" name="adj"/>
            </a:avLst>
          </a:prstGeom>
          <a:noFill/>
          <a:ln>
            <a:noFill/>
          </a:ln>
        </p:spPr>
      </p:pic>
      <p:sp>
        <p:nvSpPr>
          <p:cNvPr id="423" name="Google Shape;423;p50"/>
          <p:cNvSpPr/>
          <p:nvPr/>
        </p:nvSpPr>
        <p:spPr>
          <a:xfrm>
            <a:off x="5925075" y="1466875"/>
            <a:ext cx="2806800" cy="2329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300">
                <a:latin typeface="Rajdhani"/>
                <a:ea typeface="Rajdhani"/>
                <a:cs typeface="Rajdhani"/>
                <a:sym typeface="Rajdhani"/>
              </a:rPr>
              <a:t>Key selections considered:</a:t>
            </a:r>
            <a:endParaRPr b="1" sz="13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Larger range of n_neighbors used to increase search parameter to find higher testing accuracy</a:t>
            </a:r>
            <a:endParaRPr b="1" sz="1000">
              <a:latin typeface="Rajdhani"/>
              <a:ea typeface="Rajdhani"/>
              <a:cs typeface="Rajdhani"/>
              <a:sym typeface="Rajdhani"/>
            </a:endParaRPr>
          </a:p>
          <a:p>
            <a:pPr indent="0" lvl="0" marL="0" rtl="0" algn="just">
              <a:spcBef>
                <a:spcPts val="0"/>
              </a:spcBef>
              <a:spcAft>
                <a:spcPts val="0"/>
              </a:spcAft>
              <a:buNone/>
            </a:pPr>
            <a:r>
              <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Lower range of leaf_size (default = 30) used → Further the neighbours the algorithm picks</a:t>
            </a:r>
            <a:endParaRPr b="1" sz="1000">
              <a:latin typeface="Rajdhani"/>
              <a:ea typeface="Rajdhani"/>
              <a:cs typeface="Rajdhani"/>
              <a:sym typeface="Rajdhani"/>
            </a:endParaRPr>
          </a:p>
          <a:p>
            <a:pPr indent="0" lvl="0" marL="0" rtl="0" algn="just">
              <a:spcBef>
                <a:spcPts val="0"/>
              </a:spcBef>
              <a:spcAft>
                <a:spcPts val="0"/>
              </a:spcAft>
              <a:buNone/>
            </a:pPr>
            <a:r>
              <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P value test between 1 and 2 used to determine whether manhattan distance (1) or euclidean distance (2) would be more optimal</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p:txBody>
      </p:sp>
      <p:sp>
        <p:nvSpPr>
          <p:cNvPr id="424" name="Google Shape;424;p50"/>
          <p:cNvSpPr/>
          <p:nvPr/>
        </p:nvSpPr>
        <p:spPr>
          <a:xfrm>
            <a:off x="319850" y="1554400"/>
            <a:ext cx="5102700" cy="337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50"/>
          <p:cNvCxnSpPr>
            <a:stCxn id="424" idx="3"/>
            <a:endCxn id="423" idx="1"/>
          </p:cNvCxnSpPr>
          <p:nvPr/>
        </p:nvCxnSpPr>
        <p:spPr>
          <a:xfrm>
            <a:off x="5422550" y="1723150"/>
            <a:ext cx="502500" cy="908400"/>
          </a:xfrm>
          <a:prstGeom prst="straightConnector1">
            <a:avLst/>
          </a:prstGeom>
          <a:noFill/>
          <a:ln cap="flat" cmpd="sng" w="28575">
            <a:solidFill>
              <a:schemeClr val="dk2"/>
            </a:solidFill>
            <a:prstDash val="solid"/>
            <a:round/>
            <a:headEnd len="med" w="med" type="none"/>
            <a:tailEnd len="med" w="med" type="none"/>
          </a:ln>
        </p:spPr>
      </p:cxnSp>
      <p:sp>
        <p:nvSpPr>
          <p:cNvPr id="426" name="Google Shape;426;p50"/>
          <p:cNvSpPr/>
          <p:nvPr/>
        </p:nvSpPr>
        <p:spPr>
          <a:xfrm>
            <a:off x="138575" y="2991100"/>
            <a:ext cx="2769900" cy="396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0"/>
          <p:cNvCxnSpPr>
            <a:stCxn id="426" idx="2"/>
            <a:endCxn id="428" idx="0"/>
          </p:cNvCxnSpPr>
          <p:nvPr/>
        </p:nvCxnSpPr>
        <p:spPr>
          <a:xfrm>
            <a:off x="1523525" y="3387100"/>
            <a:ext cx="1567800" cy="541500"/>
          </a:xfrm>
          <a:prstGeom prst="straightConnector1">
            <a:avLst/>
          </a:prstGeom>
          <a:noFill/>
          <a:ln cap="flat" cmpd="sng" w="28575">
            <a:solidFill>
              <a:schemeClr val="dk2"/>
            </a:solidFill>
            <a:prstDash val="solid"/>
            <a:round/>
            <a:headEnd len="med" w="med" type="none"/>
            <a:tailEnd len="med" w="med" type="none"/>
          </a:ln>
        </p:spPr>
      </p:cxnSp>
      <p:sp>
        <p:nvSpPr>
          <p:cNvPr id="428" name="Google Shape;428;p50"/>
          <p:cNvSpPr txBox="1"/>
          <p:nvPr/>
        </p:nvSpPr>
        <p:spPr>
          <a:xfrm>
            <a:off x="1158375" y="3928600"/>
            <a:ext cx="3865800" cy="615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Smaller leaf size, larger n_neighbors, and use of manhattan distance compared to default model</a:t>
            </a:r>
            <a:endParaRPr b="1">
              <a:solidFill>
                <a:schemeClr val="lt2"/>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557725" y="1842425"/>
            <a:ext cx="3787800" cy="11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Recap from Assignment 1</a:t>
            </a:r>
            <a:endParaRPr sz="3700"/>
          </a:p>
        </p:txBody>
      </p:sp>
      <p:sp>
        <p:nvSpPr>
          <p:cNvPr id="131" name="Google Shape;131;p2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32" name="Google Shape;132;p2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
        <p:nvSpPr>
          <p:cNvPr id="133" name="Google Shape;133;p24"/>
          <p:cNvSpPr txBox="1"/>
          <p:nvPr/>
        </p:nvSpPr>
        <p:spPr>
          <a:xfrm>
            <a:off x="4921625" y="3234950"/>
            <a:ext cx="2969400" cy="69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Exploring hr_data_new.csv</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Exploring listings_new.csv</a:t>
            </a:r>
            <a:endParaRPr b="1" sz="1500">
              <a:solidFill>
                <a:schemeClr val="accent6"/>
              </a:solidFill>
              <a:latin typeface="Quicksand"/>
              <a:ea typeface="Quicksand"/>
              <a:cs typeface="Quicksand"/>
              <a:sym typeface="Quicks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K-Nearest Neighbour</a:t>
            </a:r>
            <a:endParaRPr b="1" sz="1900">
              <a:solidFill>
                <a:schemeClr val="accent6"/>
              </a:solidFill>
              <a:latin typeface="Rajdhani"/>
              <a:ea typeface="Rajdhani"/>
              <a:cs typeface="Rajdhani"/>
              <a:sym typeface="Rajdhani"/>
            </a:endParaRPr>
          </a:p>
        </p:txBody>
      </p:sp>
      <p:sp>
        <p:nvSpPr>
          <p:cNvPr id="434" name="Google Shape;434;p51"/>
          <p:cNvSpPr txBox="1"/>
          <p:nvPr/>
        </p:nvSpPr>
        <p:spPr>
          <a:xfrm>
            <a:off x="319850" y="79757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4: KNN GridsearchCV Model evaluation</a:t>
            </a:r>
            <a:endParaRPr sz="1500"/>
          </a:p>
        </p:txBody>
      </p:sp>
      <p:pic>
        <p:nvPicPr>
          <p:cNvPr id="435" name="Google Shape;435;p51"/>
          <p:cNvPicPr preferRelativeResize="0"/>
          <p:nvPr/>
        </p:nvPicPr>
        <p:blipFill>
          <a:blip r:embed="rId3">
            <a:alphaModFix/>
          </a:blip>
          <a:stretch>
            <a:fillRect/>
          </a:stretch>
        </p:blipFill>
        <p:spPr>
          <a:xfrm>
            <a:off x="380300" y="1529850"/>
            <a:ext cx="5915400" cy="2265600"/>
          </a:xfrm>
          <a:prstGeom prst="roundRect">
            <a:avLst>
              <a:gd fmla="val 16667" name="adj"/>
            </a:avLst>
          </a:prstGeom>
          <a:noFill/>
          <a:ln>
            <a:noFill/>
          </a:ln>
        </p:spPr>
      </p:pic>
      <p:sp>
        <p:nvSpPr>
          <p:cNvPr id="436" name="Google Shape;436;p51"/>
          <p:cNvSpPr txBox="1"/>
          <p:nvPr/>
        </p:nvSpPr>
        <p:spPr>
          <a:xfrm>
            <a:off x="258100" y="3915500"/>
            <a:ext cx="825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Based on K-fold cross-validation, training accuracy has decreased from 79.00% to 75.80% while testing accuracy has significantly improved from 72.54% to 75.03% + Prevented overfitting</a:t>
            </a:r>
            <a:endParaRPr sz="1100">
              <a:solidFill>
                <a:schemeClr val="lt2"/>
              </a:solidFill>
            </a:endParaRPr>
          </a:p>
        </p:txBody>
      </p:sp>
      <p:sp>
        <p:nvSpPr>
          <p:cNvPr id="437" name="Google Shape;437;p51"/>
          <p:cNvSpPr/>
          <p:nvPr/>
        </p:nvSpPr>
        <p:spPr>
          <a:xfrm>
            <a:off x="421900" y="3405775"/>
            <a:ext cx="2769900" cy="35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nvSpPr>
        <p:spPr>
          <a:xfrm>
            <a:off x="292150" y="1933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Multilayer Perceptron Classifier</a:t>
            </a:r>
            <a:endParaRPr b="1" sz="1900">
              <a:solidFill>
                <a:schemeClr val="accent6"/>
              </a:solidFill>
              <a:latin typeface="Rajdhani"/>
              <a:ea typeface="Rajdhani"/>
              <a:cs typeface="Rajdhani"/>
              <a:sym typeface="Rajdhani"/>
            </a:endParaRPr>
          </a:p>
        </p:txBody>
      </p:sp>
      <p:pic>
        <p:nvPicPr>
          <p:cNvPr id="443" name="Google Shape;443;p52"/>
          <p:cNvPicPr preferRelativeResize="0"/>
          <p:nvPr/>
        </p:nvPicPr>
        <p:blipFill>
          <a:blip r:embed="rId3">
            <a:alphaModFix/>
          </a:blip>
          <a:stretch>
            <a:fillRect/>
          </a:stretch>
        </p:blipFill>
        <p:spPr>
          <a:xfrm>
            <a:off x="96975" y="1721800"/>
            <a:ext cx="4059300" cy="1604100"/>
          </a:xfrm>
          <a:prstGeom prst="roundRect">
            <a:avLst>
              <a:gd fmla="val 16667" name="adj"/>
            </a:avLst>
          </a:prstGeom>
          <a:noFill/>
          <a:ln>
            <a:noFill/>
          </a:ln>
        </p:spPr>
      </p:pic>
      <p:pic>
        <p:nvPicPr>
          <p:cNvPr id="444" name="Google Shape;444;p52"/>
          <p:cNvPicPr preferRelativeResize="0"/>
          <p:nvPr/>
        </p:nvPicPr>
        <p:blipFill>
          <a:blip r:embed="rId4">
            <a:alphaModFix/>
          </a:blip>
          <a:stretch>
            <a:fillRect/>
          </a:stretch>
        </p:blipFill>
        <p:spPr>
          <a:xfrm>
            <a:off x="4287916" y="1721800"/>
            <a:ext cx="4786200" cy="1604100"/>
          </a:xfrm>
          <a:prstGeom prst="roundRect">
            <a:avLst>
              <a:gd fmla="val 16667" name="adj"/>
            </a:avLst>
          </a:prstGeom>
          <a:noFill/>
          <a:ln>
            <a:noFill/>
          </a:ln>
        </p:spPr>
      </p:pic>
      <p:sp>
        <p:nvSpPr>
          <p:cNvPr id="445" name="Google Shape;445;p52"/>
          <p:cNvSpPr txBox="1"/>
          <p:nvPr/>
        </p:nvSpPr>
        <p:spPr>
          <a:xfrm>
            <a:off x="137275" y="1247638"/>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Rajdhani"/>
                <a:ea typeface="Rajdhani"/>
                <a:cs typeface="Rajdhani"/>
                <a:sym typeface="Rajdhani"/>
              </a:rPr>
              <a:t>Before performing K-fold cross validation:</a:t>
            </a:r>
            <a:endParaRPr sz="1000">
              <a:solidFill>
                <a:schemeClr val="lt2"/>
              </a:solidFill>
            </a:endParaRPr>
          </a:p>
        </p:txBody>
      </p:sp>
      <p:sp>
        <p:nvSpPr>
          <p:cNvPr id="446" name="Google Shape;446;p52"/>
          <p:cNvSpPr txBox="1"/>
          <p:nvPr/>
        </p:nvSpPr>
        <p:spPr>
          <a:xfrm>
            <a:off x="4287925" y="1247638"/>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Rajdhani"/>
                <a:ea typeface="Rajdhani"/>
                <a:cs typeface="Rajdhani"/>
                <a:sym typeface="Rajdhani"/>
              </a:rPr>
              <a:t>After </a:t>
            </a:r>
            <a:r>
              <a:rPr b="1" lang="en" sz="1500">
                <a:solidFill>
                  <a:schemeClr val="lt2"/>
                </a:solidFill>
                <a:latin typeface="Rajdhani"/>
                <a:ea typeface="Rajdhani"/>
                <a:cs typeface="Rajdhani"/>
                <a:sym typeface="Rajdhani"/>
              </a:rPr>
              <a:t>performing K-fold cross validation:</a:t>
            </a:r>
            <a:endParaRPr sz="1000">
              <a:solidFill>
                <a:schemeClr val="lt2"/>
              </a:solidFill>
            </a:endParaRPr>
          </a:p>
        </p:txBody>
      </p:sp>
      <p:sp>
        <p:nvSpPr>
          <p:cNvPr id="447" name="Google Shape;447;p52"/>
          <p:cNvSpPr/>
          <p:nvPr/>
        </p:nvSpPr>
        <p:spPr>
          <a:xfrm>
            <a:off x="96975" y="3068450"/>
            <a:ext cx="1691100" cy="257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p:nvPr/>
        </p:nvSpPr>
        <p:spPr>
          <a:xfrm>
            <a:off x="4156275" y="3068450"/>
            <a:ext cx="2624100" cy="257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 name="Google Shape;449;p52"/>
          <p:cNvCxnSpPr>
            <a:stCxn id="447" idx="2"/>
            <a:endCxn id="450" idx="0"/>
          </p:cNvCxnSpPr>
          <p:nvPr/>
        </p:nvCxnSpPr>
        <p:spPr>
          <a:xfrm>
            <a:off x="942525" y="3325850"/>
            <a:ext cx="3212700" cy="483000"/>
          </a:xfrm>
          <a:prstGeom prst="straightConnector1">
            <a:avLst/>
          </a:prstGeom>
          <a:noFill/>
          <a:ln cap="flat" cmpd="sng" w="19050">
            <a:solidFill>
              <a:schemeClr val="dk2"/>
            </a:solidFill>
            <a:prstDash val="solid"/>
            <a:round/>
            <a:headEnd len="med" w="med" type="none"/>
            <a:tailEnd len="med" w="med" type="none"/>
          </a:ln>
        </p:spPr>
      </p:cxnSp>
      <p:cxnSp>
        <p:nvCxnSpPr>
          <p:cNvPr id="451" name="Google Shape;451;p52"/>
          <p:cNvCxnSpPr>
            <a:stCxn id="450" idx="0"/>
            <a:endCxn id="448" idx="2"/>
          </p:cNvCxnSpPr>
          <p:nvPr/>
        </p:nvCxnSpPr>
        <p:spPr>
          <a:xfrm flipH="1" rot="10800000">
            <a:off x="4155225" y="3325975"/>
            <a:ext cx="1313100" cy="483000"/>
          </a:xfrm>
          <a:prstGeom prst="straightConnector1">
            <a:avLst/>
          </a:prstGeom>
          <a:noFill/>
          <a:ln cap="flat" cmpd="sng" w="19050">
            <a:solidFill>
              <a:schemeClr val="dk2"/>
            </a:solidFill>
            <a:prstDash val="solid"/>
            <a:round/>
            <a:headEnd len="med" w="med" type="none"/>
            <a:tailEnd len="med" w="med" type="none"/>
          </a:ln>
        </p:spPr>
      </p:cxnSp>
      <p:sp>
        <p:nvSpPr>
          <p:cNvPr id="450" name="Google Shape;450;p52"/>
          <p:cNvSpPr txBox="1"/>
          <p:nvPr/>
        </p:nvSpPr>
        <p:spPr>
          <a:xfrm>
            <a:off x="2222325" y="3808975"/>
            <a:ext cx="3865800" cy="615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Testing accuracy is marginally </a:t>
            </a:r>
            <a:r>
              <a:rPr b="1" lang="en">
                <a:solidFill>
                  <a:schemeClr val="lt2"/>
                </a:solidFill>
                <a:latin typeface="Rajdhani"/>
                <a:ea typeface="Rajdhani"/>
                <a:cs typeface="Rajdhani"/>
                <a:sym typeface="Rajdhani"/>
              </a:rPr>
              <a:t>higher than training accuracy → Underfitting </a:t>
            </a:r>
            <a:endParaRPr b="1">
              <a:solidFill>
                <a:schemeClr val="lt2"/>
              </a:solidFill>
              <a:latin typeface="Rajdhani"/>
              <a:ea typeface="Rajdhani"/>
              <a:cs typeface="Rajdhani"/>
              <a:sym typeface="Rajdhani"/>
            </a:endParaRPr>
          </a:p>
        </p:txBody>
      </p:sp>
      <p:sp>
        <p:nvSpPr>
          <p:cNvPr id="452" name="Google Shape;452;p52"/>
          <p:cNvSpPr txBox="1"/>
          <p:nvPr/>
        </p:nvSpPr>
        <p:spPr>
          <a:xfrm>
            <a:off x="211350" y="79757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Building and evaluate MLP CLassifier</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nvSpPr>
        <p:spPr>
          <a:xfrm>
            <a:off x="292150" y="1933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Multilayer Perceptron Classifier</a:t>
            </a:r>
            <a:endParaRPr b="1" sz="1900">
              <a:solidFill>
                <a:schemeClr val="accent6"/>
              </a:solidFill>
              <a:latin typeface="Rajdhani"/>
              <a:ea typeface="Rajdhani"/>
              <a:cs typeface="Rajdhani"/>
              <a:sym typeface="Rajdhani"/>
            </a:endParaRPr>
          </a:p>
        </p:txBody>
      </p:sp>
      <p:sp>
        <p:nvSpPr>
          <p:cNvPr id="458" name="Google Shape;458;p53"/>
          <p:cNvSpPr txBox="1"/>
          <p:nvPr/>
        </p:nvSpPr>
        <p:spPr>
          <a:xfrm>
            <a:off x="244300" y="766075"/>
            <a:ext cx="58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Hyperparameter tuning with GridsearchCV</a:t>
            </a:r>
            <a:endParaRPr sz="1500"/>
          </a:p>
        </p:txBody>
      </p:sp>
      <p:pic>
        <p:nvPicPr>
          <p:cNvPr id="459" name="Google Shape;459;p53"/>
          <p:cNvPicPr preferRelativeResize="0"/>
          <p:nvPr/>
        </p:nvPicPr>
        <p:blipFill rotWithShape="1">
          <a:blip r:embed="rId3">
            <a:alphaModFix/>
          </a:blip>
          <a:srcRect b="0" l="9041" r="0" t="0"/>
          <a:stretch/>
        </p:blipFill>
        <p:spPr>
          <a:xfrm>
            <a:off x="386500" y="1766200"/>
            <a:ext cx="3793800" cy="2665500"/>
          </a:xfrm>
          <a:prstGeom prst="roundRect">
            <a:avLst>
              <a:gd fmla="val 16667" name="adj"/>
            </a:avLst>
          </a:prstGeom>
          <a:noFill/>
          <a:ln cap="flat" cmpd="sng" w="19050">
            <a:solidFill>
              <a:schemeClr val="dk2"/>
            </a:solidFill>
            <a:prstDash val="solid"/>
            <a:round/>
            <a:headEnd len="sm" w="sm" type="none"/>
            <a:tailEnd len="sm" w="sm" type="none"/>
          </a:ln>
        </p:spPr>
      </p:pic>
      <p:sp>
        <p:nvSpPr>
          <p:cNvPr id="460" name="Google Shape;460;p53"/>
          <p:cNvSpPr/>
          <p:nvPr/>
        </p:nvSpPr>
        <p:spPr>
          <a:xfrm>
            <a:off x="5141800" y="1934200"/>
            <a:ext cx="2806800" cy="2329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t/>
            </a:r>
            <a:endParaRPr b="1" sz="1300">
              <a:latin typeface="Rajdhani"/>
              <a:ea typeface="Rajdhani"/>
              <a:cs typeface="Rajdhani"/>
              <a:sym typeface="Rajdhani"/>
            </a:endParaRPr>
          </a:p>
          <a:p>
            <a:pPr indent="0" lvl="0" marL="0" rtl="0" algn="just">
              <a:spcBef>
                <a:spcPts val="0"/>
              </a:spcBef>
              <a:spcAft>
                <a:spcPts val="0"/>
              </a:spcAft>
              <a:buNone/>
            </a:pPr>
            <a:r>
              <a:rPr b="1" lang="en" sz="1300">
                <a:latin typeface="Rajdhani"/>
                <a:ea typeface="Rajdhani"/>
                <a:cs typeface="Rajdhani"/>
                <a:sym typeface="Rajdhani"/>
              </a:rPr>
              <a:t>Key selections considered:</a:t>
            </a:r>
            <a:endParaRPr b="1" sz="13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Testing 2 or more hidden layer sizes (default = (100, )) → more accurate approximation with fewer weights</a:t>
            </a:r>
            <a:endParaRPr b="1" sz="1000">
              <a:latin typeface="Rajdhani"/>
              <a:ea typeface="Rajdhani"/>
              <a:cs typeface="Rajdhani"/>
              <a:sym typeface="Rajdhani"/>
            </a:endParaRPr>
          </a:p>
          <a:p>
            <a:pPr indent="0" lvl="0" marL="0" rtl="0" algn="just">
              <a:spcBef>
                <a:spcPts val="0"/>
              </a:spcBef>
              <a:spcAft>
                <a:spcPts val="0"/>
              </a:spcAft>
              <a:buNone/>
            </a:pPr>
            <a:r>
              <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Activation_function to be tested: tanh, relu</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(more computationally efficient)</a:t>
            </a:r>
            <a:endParaRPr b="1" sz="1000">
              <a:latin typeface="Rajdhani"/>
              <a:ea typeface="Rajdhani"/>
              <a:cs typeface="Rajdhani"/>
              <a:sym typeface="Rajdhani"/>
            </a:endParaRPr>
          </a:p>
          <a:p>
            <a:pPr indent="0" lvl="0" marL="0" rtl="0" algn="just">
              <a:spcBef>
                <a:spcPts val="0"/>
              </a:spcBef>
              <a:spcAft>
                <a:spcPts val="0"/>
              </a:spcAft>
              <a:buNone/>
            </a:pPr>
            <a:r>
              <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Solver to be tested: stochastic gradient descent, adam (computes faster)</a:t>
            </a:r>
            <a:endParaRPr b="1" sz="1000">
              <a:latin typeface="Rajdhani"/>
              <a:ea typeface="Rajdhani"/>
              <a:cs typeface="Rajdhani"/>
              <a:sym typeface="Rajdhani"/>
            </a:endParaRPr>
          </a:p>
          <a:p>
            <a:pPr indent="0" lvl="0" marL="0" rtl="0" algn="just">
              <a:spcBef>
                <a:spcPts val="0"/>
              </a:spcBef>
              <a:spcAft>
                <a:spcPts val="0"/>
              </a:spcAft>
              <a:buNone/>
            </a:pPr>
            <a:r>
              <a:t/>
            </a:r>
            <a:endParaRPr b="1" sz="1000">
              <a:latin typeface="Rajdhani"/>
              <a:ea typeface="Rajdhani"/>
              <a:cs typeface="Rajdhani"/>
              <a:sym typeface="Rajdhani"/>
            </a:endParaRPr>
          </a:p>
          <a:p>
            <a:pPr indent="0" lvl="0" marL="0" rtl="0" algn="just">
              <a:spcBef>
                <a:spcPts val="0"/>
              </a:spcBef>
              <a:spcAft>
                <a:spcPts val="0"/>
              </a:spcAft>
              <a:buNone/>
            </a:pPr>
            <a:r>
              <a:rPr b="1" lang="en" sz="1000">
                <a:latin typeface="Rajdhani"/>
                <a:ea typeface="Rajdhani"/>
                <a:cs typeface="Rajdhani"/>
                <a:sym typeface="Rajdhani"/>
              </a:rPr>
              <a:t>Alpha → reduces overfitting through regularization</a:t>
            </a:r>
            <a:endParaRPr b="1" sz="10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a:p>
            <a:pPr indent="0" lvl="0" marL="0" rtl="0" algn="just">
              <a:spcBef>
                <a:spcPts val="0"/>
              </a:spcBef>
              <a:spcAft>
                <a:spcPts val="0"/>
              </a:spcAft>
              <a:buNone/>
            </a:pPr>
            <a:r>
              <a:t/>
            </a:r>
            <a:endParaRPr b="1" sz="1100">
              <a:latin typeface="Rajdhani"/>
              <a:ea typeface="Rajdhani"/>
              <a:cs typeface="Rajdhani"/>
              <a:sym typeface="Rajdhani"/>
            </a:endParaRPr>
          </a:p>
        </p:txBody>
      </p:sp>
      <p:cxnSp>
        <p:nvCxnSpPr>
          <p:cNvPr id="461" name="Google Shape;461;p53"/>
          <p:cNvCxnSpPr>
            <a:stCxn id="459" idx="3"/>
            <a:endCxn id="460" idx="1"/>
          </p:cNvCxnSpPr>
          <p:nvPr/>
        </p:nvCxnSpPr>
        <p:spPr>
          <a:xfrm>
            <a:off x="4180300" y="3098950"/>
            <a:ext cx="961500" cy="0"/>
          </a:xfrm>
          <a:prstGeom prst="straightConnector1">
            <a:avLst/>
          </a:prstGeom>
          <a:noFill/>
          <a:ln cap="flat" cmpd="sng" w="28575">
            <a:solidFill>
              <a:schemeClr val="dk2"/>
            </a:solidFill>
            <a:prstDash val="solid"/>
            <a:round/>
            <a:headEnd len="med" w="med" type="none"/>
            <a:tailEnd len="med" w="med" type="none"/>
          </a:ln>
        </p:spPr>
      </p:cxnSp>
      <p:sp>
        <p:nvSpPr>
          <p:cNvPr id="462" name="Google Shape;462;p53"/>
          <p:cNvSpPr/>
          <p:nvPr/>
        </p:nvSpPr>
        <p:spPr>
          <a:xfrm>
            <a:off x="343500" y="3584550"/>
            <a:ext cx="3793800" cy="35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txBox="1"/>
          <p:nvPr/>
        </p:nvSpPr>
        <p:spPr>
          <a:xfrm>
            <a:off x="386500" y="1258663"/>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Rajdhani"/>
                <a:ea typeface="Rajdhani"/>
                <a:cs typeface="Rajdhani"/>
                <a:sym typeface="Rajdhani"/>
              </a:rPr>
              <a:t>GridsearchCV → Build model → Fit model</a:t>
            </a:r>
            <a:endParaRPr sz="1000">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nvSpPr>
        <p:spPr>
          <a:xfrm>
            <a:off x="292150" y="1933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Multilayer Perceptron Classifier</a:t>
            </a:r>
            <a:endParaRPr b="1" sz="1900">
              <a:solidFill>
                <a:schemeClr val="accent6"/>
              </a:solidFill>
              <a:latin typeface="Rajdhani"/>
              <a:ea typeface="Rajdhani"/>
              <a:cs typeface="Rajdhani"/>
              <a:sym typeface="Rajdhani"/>
            </a:endParaRPr>
          </a:p>
        </p:txBody>
      </p:sp>
      <p:sp>
        <p:nvSpPr>
          <p:cNvPr id="469" name="Google Shape;469;p54"/>
          <p:cNvSpPr txBox="1"/>
          <p:nvPr/>
        </p:nvSpPr>
        <p:spPr>
          <a:xfrm>
            <a:off x="245150" y="804275"/>
            <a:ext cx="872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MLP GridsearchCV Model evaluation</a:t>
            </a:r>
            <a:endParaRPr sz="1500"/>
          </a:p>
        </p:txBody>
      </p:sp>
      <p:pic>
        <p:nvPicPr>
          <p:cNvPr id="470" name="Google Shape;470;p54"/>
          <p:cNvPicPr preferRelativeResize="0"/>
          <p:nvPr/>
        </p:nvPicPr>
        <p:blipFill>
          <a:blip r:embed="rId3">
            <a:alphaModFix/>
          </a:blip>
          <a:stretch>
            <a:fillRect/>
          </a:stretch>
        </p:blipFill>
        <p:spPr>
          <a:xfrm>
            <a:off x="359325" y="1465812"/>
            <a:ext cx="7744200" cy="1983600"/>
          </a:xfrm>
          <a:prstGeom prst="roundRect">
            <a:avLst>
              <a:gd fmla="val 16667" name="adj"/>
            </a:avLst>
          </a:prstGeom>
          <a:noFill/>
          <a:ln cap="flat" cmpd="sng" w="28575">
            <a:solidFill>
              <a:schemeClr val="dk2"/>
            </a:solidFill>
            <a:prstDash val="solid"/>
            <a:round/>
            <a:headEnd len="sm" w="sm" type="none"/>
            <a:tailEnd len="sm" w="sm" type="none"/>
          </a:ln>
        </p:spPr>
      </p:pic>
      <p:sp>
        <p:nvSpPr>
          <p:cNvPr id="471" name="Google Shape;471;p54"/>
          <p:cNvSpPr/>
          <p:nvPr/>
        </p:nvSpPr>
        <p:spPr>
          <a:xfrm>
            <a:off x="359325" y="2999525"/>
            <a:ext cx="3793800" cy="363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4"/>
          <p:cNvSpPr txBox="1"/>
          <p:nvPr/>
        </p:nvSpPr>
        <p:spPr>
          <a:xfrm>
            <a:off x="319050" y="3801350"/>
            <a:ext cx="825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2"/>
                </a:solidFill>
                <a:latin typeface="Rajdhani"/>
                <a:ea typeface="Rajdhani"/>
                <a:cs typeface="Rajdhani"/>
                <a:sym typeface="Rajdhani"/>
              </a:rPr>
              <a:t>Based on K-fold cross-validation, training accuracy has increase from 73.78% to 74.74% while testing accuracy has improved from 73.46% to 74.70% + Reduce underfitting</a:t>
            </a:r>
            <a:endParaRPr sz="11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55"/>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600"/>
              <a:t>AIRBNB</a:t>
            </a:r>
            <a:endParaRPr sz="6600"/>
          </a:p>
          <a:p>
            <a:pPr indent="0" lvl="0" marL="0" rtl="0" algn="ctr">
              <a:spcBef>
                <a:spcPts val="0"/>
              </a:spcBef>
              <a:spcAft>
                <a:spcPts val="0"/>
              </a:spcAft>
              <a:buNone/>
            </a:pPr>
            <a:r>
              <a:rPr lang="en" sz="3000">
                <a:solidFill>
                  <a:schemeClr val="lt1"/>
                </a:solidFill>
              </a:rPr>
              <a:t>Regression problem</a:t>
            </a:r>
            <a:endParaRPr sz="3900"/>
          </a:p>
        </p:txBody>
      </p:sp>
      <p:sp>
        <p:nvSpPr>
          <p:cNvPr id="478" name="Google Shape;478;p55"/>
          <p:cNvSpPr txBox="1"/>
          <p:nvPr>
            <p:ph idx="1" type="subTitle"/>
          </p:nvPr>
        </p:nvSpPr>
        <p:spPr>
          <a:xfrm>
            <a:off x="4917750" y="3290550"/>
            <a:ext cx="4002300" cy="11793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Exploratory Data Analysis</a:t>
            </a:r>
            <a:endParaRPr b="1" sz="1000">
              <a:latin typeface="Quicksand"/>
              <a:ea typeface="Quicksand"/>
              <a:cs typeface="Quicksand"/>
              <a:sym typeface="Quicksand"/>
            </a:endParaRPr>
          </a:p>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Data Cleansing and Transformation </a:t>
            </a:r>
            <a:endParaRPr b="1" sz="1000">
              <a:latin typeface="Quicksand"/>
              <a:ea typeface="Quicksand"/>
              <a:cs typeface="Quicksand"/>
              <a:sym typeface="Quicksand"/>
            </a:endParaRPr>
          </a:p>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Correlation Analysis</a:t>
            </a:r>
            <a:endParaRPr b="1" sz="1000">
              <a:latin typeface="Quicksand"/>
              <a:ea typeface="Quicksand"/>
              <a:cs typeface="Quicksand"/>
              <a:sym typeface="Quicksand"/>
            </a:endParaRPr>
          </a:p>
          <a:p>
            <a:pPr indent="0" lvl="0" marL="0" rtl="0" algn="l">
              <a:spcBef>
                <a:spcPts val="0"/>
              </a:spcBef>
              <a:spcAft>
                <a:spcPts val="0"/>
              </a:spcAft>
              <a:buNone/>
            </a:pPr>
            <a:r>
              <a:t/>
            </a:r>
            <a:endParaRPr b="1">
              <a:latin typeface="Rajdhani"/>
              <a:ea typeface="Rajdhani"/>
              <a:cs typeface="Rajdhani"/>
              <a:sym typeface="Rajdhani"/>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p:txBody>
      </p:sp>
      <p:sp>
        <p:nvSpPr>
          <p:cNvPr id="479" name="Google Shape;479;p55"/>
          <p:cNvSpPr txBox="1"/>
          <p:nvPr>
            <p:ph idx="2" type="title"/>
          </p:nvPr>
        </p:nvSpPr>
        <p:spPr>
          <a:xfrm>
            <a:off x="4849176" y="1001125"/>
            <a:ext cx="2438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480" name="Google Shape;480;p55"/>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txBox="1"/>
          <p:nvPr/>
        </p:nvSpPr>
        <p:spPr>
          <a:xfrm>
            <a:off x="487300" y="326325"/>
            <a:ext cx="8260800" cy="4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a:t>
            </a:r>
            <a:r>
              <a:rPr b="1" lang="en" sz="3000">
                <a:solidFill>
                  <a:schemeClr val="accent4"/>
                </a:solidFill>
                <a:latin typeface="Rajdhani"/>
                <a:ea typeface="Rajdhani"/>
                <a:cs typeface="Rajdhani"/>
                <a:sym typeface="Rajdhani"/>
              </a:rPr>
              <a:t>- Ordinal Encoding to One Hot Encoding</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sz="1900">
              <a:solidFill>
                <a:schemeClr val="accent6"/>
              </a:solidFill>
              <a:latin typeface="Rajdhani"/>
              <a:ea typeface="Rajdhani"/>
              <a:cs typeface="Rajdhani"/>
              <a:sym typeface="Rajdhani"/>
            </a:endParaRPr>
          </a:p>
        </p:txBody>
      </p:sp>
      <p:sp>
        <p:nvSpPr>
          <p:cNvPr id="486" name="Google Shape;486;p56"/>
          <p:cNvSpPr txBox="1"/>
          <p:nvPr/>
        </p:nvSpPr>
        <p:spPr>
          <a:xfrm>
            <a:off x="338325" y="813825"/>
            <a:ext cx="82578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Previously in Assignment 1:</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Ordinal encoding had been used to convert </a:t>
            </a:r>
            <a:r>
              <a:rPr b="1" lang="en" sz="1600">
                <a:solidFill>
                  <a:schemeClr val="lt2"/>
                </a:solidFill>
                <a:latin typeface="Rajdhani"/>
                <a:ea typeface="Rajdhani"/>
                <a:cs typeface="Rajdhani"/>
                <a:sym typeface="Rajdhani"/>
              </a:rPr>
              <a:t>object</a:t>
            </a:r>
            <a:r>
              <a:rPr b="1" lang="en" sz="1600">
                <a:solidFill>
                  <a:schemeClr val="lt2"/>
                </a:solidFill>
                <a:latin typeface="Rajdhani"/>
                <a:ea typeface="Rajdhani"/>
                <a:cs typeface="Rajdhani"/>
                <a:sym typeface="Rajdhani"/>
              </a:rPr>
              <a:t> </a:t>
            </a:r>
            <a:r>
              <a:rPr b="1" lang="en" sz="1600">
                <a:solidFill>
                  <a:schemeClr val="lt2"/>
                </a:solidFill>
                <a:latin typeface="Rajdhani"/>
                <a:ea typeface="Rajdhani"/>
                <a:cs typeface="Rajdhani"/>
                <a:sym typeface="Rajdhani"/>
              </a:rPr>
              <a:t>data types</a:t>
            </a:r>
            <a:r>
              <a:rPr b="1" lang="en" sz="1600">
                <a:solidFill>
                  <a:schemeClr val="lt2"/>
                </a:solidFill>
                <a:latin typeface="Rajdhani"/>
                <a:ea typeface="Rajdhani"/>
                <a:cs typeface="Rajdhani"/>
                <a:sym typeface="Rajdhani"/>
              </a:rPr>
              <a:t> into integer values</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Inappropriate for categorical values with unknown relationship (e.g. neighbourhood)</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In Assignment 2:</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One Hot Encoding to be implemented</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Appropriate for categories with unknown relationship</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1600">
              <a:solidFill>
                <a:schemeClr val="lt2"/>
              </a:solidFill>
              <a:latin typeface="Rajdhani"/>
              <a:ea typeface="Rajdhani"/>
              <a:cs typeface="Rajdhani"/>
              <a:sym typeface="Rajdhani"/>
            </a:endParaRPr>
          </a:p>
          <a:p>
            <a:pPr indent="-330200" lvl="0" marL="457200" rtl="0" algn="l">
              <a:spcBef>
                <a:spcPts val="0"/>
              </a:spcBef>
              <a:spcAft>
                <a:spcPts val="0"/>
              </a:spcAft>
              <a:buClr>
                <a:schemeClr val="lt2"/>
              </a:buClr>
              <a:buSzPts val="1600"/>
              <a:buFont typeface="Rajdhani"/>
              <a:buChar char="❏"/>
            </a:pPr>
            <a:r>
              <a:rPr b="1" lang="en" sz="1600">
                <a:solidFill>
                  <a:schemeClr val="lt2"/>
                </a:solidFill>
                <a:latin typeface="Rajdhani"/>
                <a:ea typeface="Rajdhani"/>
                <a:cs typeface="Rajdhani"/>
                <a:sym typeface="Rajdhani"/>
              </a:rPr>
              <a:t>Features to perform One Hot Encoding on:</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1600">
              <a:solidFill>
                <a:schemeClr val="lt2"/>
              </a:solidFill>
              <a:latin typeface="Rajdhani"/>
              <a:ea typeface="Rajdhani"/>
              <a:cs typeface="Rajdhani"/>
              <a:sym typeface="Rajdhani"/>
            </a:endParaRPr>
          </a:p>
        </p:txBody>
      </p:sp>
      <p:pic>
        <p:nvPicPr>
          <p:cNvPr id="487" name="Google Shape;487;p56"/>
          <p:cNvPicPr preferRelativeResize="0"/>
          <p:nvPr/>
        </p:nvPicPr>
        <p:blipFill>
          <a:blip r:embed="rId3">
            <a:alphaModFix/>
          </a:blip>
          <a:stretch>
            <a:fillRect/>
          </a:stretch>
        </p:blipFill>
        <p:spPr>
          <a:xfrm>
            <a:off x="879150" y="3207875"/>
            <a:ext cx="2646925" cy="1730450"/>
          </a:xfrm>
          <a:prstGeom prst="rect">
            <a:avLst/>
          </a:prstGeom>
          <a:noFill/>
          <a:ln>
            <a:noFill/>
          </a:ln>
        </p:spPr>
      </p:pic>
      <p:sp>
        <p:nvSpPr>
          <p:cNvPr id="488" name="Google Shape;488;p56"/>
          <p:cNvSpPr/>
          <p:nvPr/>
        </p:nvSpPr>
        <p:spPr>
          <a:xfrm>
            <a:off x="879150" y="3461325"/>
            <a:ext cx="2646900" cy="444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7"/>
          <p:cNvSpPr txBox="1"/>
          <p:nvPr/>
        </p:nvSpPr>
        <p:spPr>
          <a:xfrm>
            <a:off x="487300" y="326325"/>
            <a:ext cx="8260800" cy="4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Performing One Hot Encoding</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sz="1900">
              <a:solidFill>
                <a:schemeClr val="accent6"/>
              </a:solidFill>
              <a:latin typeface="Rajdhani"/>
              <a:ea typeface="Rajdhani"/>
              <a:cs typeface="Rajdhani"/>
              <a:sym typeface="Rajdhani"/>
            </a:endParaRPr>
          </a:p>
        </p:txBody>
      </p:sp>
      <p:pic>
        <p:nvPicPr>
          <p:cNvPr id="494" name="Google Shape;494;p57"/>
          <p:cNvPicPr preferRelativeResize="0"/>
          <p:nvPr/>
        </p:nvPicPr>
        <p:blipFill>
          <a:blip r:embed="rId3">
            <a:alphaModFix/>
          </a:blip>
          <a:stretch>
            <a:fillRect/>
          </a:stretch>
        </p:blipFill>
        <p:spPr>
          <a:xfrm>
            <a:off x="487300" y="1189575"/>
            <a:ext cx="3276300" cy="1206900"/>
          </a:xfrm>
          <a:prstGeom prst="roundRect">
            <a:avLst>
              <a:gd fmla="val 16667" name="adj"/>
            </a:avLst>
          </a:prstGeom>
          <a:noFill/>
          <a:ln cap="flat" cmpd="sng" w="19050">
            <a:solidFill>
              <a:schemeClr val="lt1"/>
            </a:solidFill>
            <a:prstDash val="solid"/>
            <a:round/>
            <a:headEnd len="sm" w="sm" type="none"/>
            <a:tailEnd len="sm" w="sm" type="none"/>
          </a:ln>
        </p:spPr>
      </p:pic>
      <p:pic>
        <p:nvPicPr>
          <p:cNvPr id="495" name="Google Shape;495;p57"/>
          <p:cNvPicPr preferRelativeResize="0"/>
          <p:nvPr/>
        </p:nvPicPr>
        <p:blipFill>
          <a:blip r:embed="rId4">
            <a:alphaModFix/>
          </a:blip>
          <a:stretch>
            <a:fillRect/>
          </a:stretch>
        </p:blipFill>
        <p:spPr>
          <a:xfrm>
            <a:off x="514675" y="2977750"/>
            <a:ext cx="2526600" cy="1958400"/>
          </a:xfrm>
          <a:prstGeom prst="roundRect">
            <a:avLst>
              <a:gd fmla="val 16667" name="adj"/>
            </a:avLst>
          </a:prstGeom>
          <a:noFill/>
          <a:ln cap="flat" cmpd="sng" w="19050">
            <a:solidFill>
              <a:schemeClr val="lt1"/>
            </a:solidFill>
            <a:prstDash val="solid"/>
            <a:round/>
            <a:headEnd len="sm" w="sm" type="none"/>
            <a:tailEnd len="sm" w="sm" type="none"/>
          </a:ln>
        </p:spPr>
      </p:pic>
      <p:pic>
        <p:nvPicPr>
          <p:cNvPr id="496" name="Google Shape;496;p57"/>
          <p:cNvPicPr preferRelativeResize="0"/>
          <p:nvPr/>
        </p:nvPicPr>
        <p:blipFill>
          <a:blip r:embed="rId5">
            <a:alphaModFix/>
          </a:blip>
          <a:stretch>
            <a:fillRect/>
          </a:stretch>
        </p:blipFill>
        <p:spPr>
          <a:xfrm>
            <a:off x="4384375" y="1592549"/>
            <a:ext cx="4117500" cy="1958400"/>
          </a:xfrm>
          <a:prstGeom prst="roundRect">
            <a:avLst>
              <a:gd fmla="val 16667" name="adj"/>
            </a:avLst>
          </a:prstGeom>
          <a:noFill/>
          <a:ln cap="flat" cmpd="sng" w="19050">
            <a:solidFill>
              <a:schemeClr val="lt1"/>
            </a:solidFill>
            <a:prstDash val="solid"/>
            <a:round/>
            <a:headEnd len="sm" w="sm" type="none"/>
            <a:tailEnd len="sm" w="sm" type="none"/>
          </a:ln>
        </p:spPr>
      </p:pic>
      <p:sp>
        <p:nvSpPr>
          <p:cNvPr id="497" name="Google Shape;497;p57"/>
          <p:cNvSpPr txBox="1"/>
          <p:nvPr/>
        </p:nvSpPr>
        <p:spPr>
          <a:xfrm>
            <a:off x="453100" y="702275"/>
            <a:ext cx="314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2"/>
                </a:solidFill>
                <a:latin typeface="Rajdhani"/>
                <a:ea typeface="Rajdhani"/>
                <a:cs typeface="Rajdhani"/>
                <a:sym typeface="Rajdhani"/>
              </a:rPr>
              <a:t>Step 1 - One Hot Encode categorical values +store labels into variable</a:t>
            </a:r>
            <a:endParaRPr b="1" sz="1100">
              <a:solidFill>
                <a:schemeClr val="lt2"/>
              </a:solidFill>
              <a:latin typeface="Rajdhani"/>
              <a:ea typeface="Rajdhani"/>
              <a:cs typeface="Rajdhani"/>
              <a:sym typeface="Rajdhani"/>
            </a:endParaRPr>
          </a:p>
        </p:txBody>
      </p:sp>
      <p:sp>
        <p:nvSpPr>
          <p:cNvPr id="498" name="Google Shape;498;p57"/>
          <p:cNvSpPr txBox="1"/>
          <p:nvPr/>
        </p:nvSpPr>
        <p:spPr>
          <a:xfrm>
            <a:off x="453100" y="2470350"/>
            <a:ext cx="314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2"/>
                </a:solidFill>
                <a:latin typeface="Rajdhani"/>
                <a:ea typeface="Rajdhani"/>
                <a:cs typeface="Rajdhani"/>
                <a:sym typeface="Rajdhani"/>
              </a:rPr>
              <a:t>Step 2 - Concatenate list of arrays into a single list + Create dataframe of One Hot Encoded features</a:t>
            </a:r>
            <a:endParaRPr b="1" sz="1100">
              <a:solidFill>
                <a:schemeClr val="lt2"/>
              </a:solidFill>
              <a:latin typeface="Rajdhani"/>
              <a:ea typeface="Rajdhani"/>
              <a:cs typeface="Rajdhani"/>
              <a:sym typeface="Rajdhani"/>
            </a:endParaRPr>
          </a:p>
        </p:txBody>
      </p:sp>
      <p:cxnSp>
        <p:nvCxnSpPr>
          <p:cNvPr id="499" name="Google Shape;499;p57"/>
          <p:cNvCxnSpPr>
            <a:stCxn id="495" idx="3"/>
            <a:endCxn id="496" idx="2"/>
          </p:cNvCxnSpPr>
          <p:nvPr/>
        </p:nvCxnSpPr>
        <p:spPr>
          <a:xfrm flipH="1" rot="10800000">
            <a:off x="3041275" y="3551050"/>
            <a:ext cx="3402000" cy="405900"/>
          </a:xfrm>
          <a:prstGeom prst="bentConnector2">
            <a:avLst/>
          </a:prstGeom>
          <a:noFill/>
          <a:ln cap="flat" cmpd="sng" w="28575">
            <a:solidFill>
              <a:schemeClr val="dk2"/>
            </a:solidFill>
            <a:prstDash val="solid"/>
            <a:round/>
            <a:headEnd len="med" w="med" type="none"/>
            <a:tailEnd len="med" w="med" type="none"/>
          </a:ln>
        </p:spPr>
      </p:cxnSp>
      <p:cxnSp>
        <p:nvCxnSpPr>
          <p:cNvPr id="500" name="Google Shape;500;p57"/>
          <p:cNvCxnSpPr>
            <a:stCxn id="494" idx="1"/>
            <a:endCxn id="495" idx="1"/>
          </p:cNvCxnSpPr>
          <p:nvPr/>
        </p:nvCxnSpPr>
        <p:spPr>
          <a:xfrm>
            <a:off x="487300" y="1793025"/>
            <a:ext cx="27300" cy="2163900"/>
          </a:xfrm>
          <a:prstGeom prst="bentConnector3">
            <a:avLst>
              <a:gd fmla="val -872253" name="adj1"/>
            </a:avLst>
          </a:prstGeom>
          <a:noFill/>
          <a:ln cap="flat" cmpd="sng" w="19050">
            <a:solidFill>
              <a:schemeClr val="dk2"/>
            </a:solidFill>
            <a:prstDash val="solid"/>
            <a:round/>
            <a:headEnd len="med" w="med" type="none"/>
            <a:tailEnd len="med" w="med" type="none"/>
          </a:ln>
        </p:spPr>
      </p:cxnSp>
      <p:sp>
        <p:nvSpPr>
          <p:cNvPr id="501" name="Google Shape;501;p57"/>
          <p:cNvSpPr txBox="1"/>
          <p:nvPr/>
        </p:nvSpPr>
        <p:spPr>
          <a:xfrm>
            <a:off x="4353625" y="1135100"/>
            <a:ext cx="417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2"/>
                </a:solidFill>
                <a:latin typeface="Rajdhani"/>
                <a:ea typeface="Rajdhani"/>
                <a:cs typeface="Rajdhani"/>
                <a:sym typeface="Rajdhani"/>
              </a:rPr>
              <a:t>Step 3 - Concatenate original and one hot encoded dataframe</a:t>
            </a:r>
            <a:endParaRPr b="1" sz="1100">
              <a:solidFill>
                <a:schemeClr val="lt2"/>
              </a:solidFill>
              <a:latin typeface="Rajdhani"/>
              <a:ea typeface="Rajdhani"/>
              <a:cs typeface="Rajdhani"/>
              <a:sym typeface="Rajdhan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nvSpPr>
        <p:spPr>
          <a:xfrm>
            <a:off x="487300" y="326325"/>
            <a:ext cx="8260800" cy="4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Perform Feature Scaling as per ASG1</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sz="1900">
              <a:solidFill>
                <a:schemeClr val="accent6"/>
              </a:solidFill>
              <a:latin typeface="Rajdhani"/>
              <a:ea typeface="Rajdhani"/>
              <a:cs typeface="Rajdhani"/>
              <a:sym typeface="Rajdhani"/>
            </a:endParaRPr>
          </a:p>
        </p:txBody>
      </p:sp>
      <p:sp>
        <p:nvSpPr>
          <p:cNvPr id="507" name="Google Shape;507;p58"/>
          <p:cNvSpPr txBox="1"/>
          <p:nvPr/>
        </p:nvSpPr>
        <p:spPr>
          <a:xfrm>
            <a:off x="453100" y="848025"/>
            <a:ext cx="653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Perform log transformation once again as feature transformation processes </a:t>
            </a:r>
            <a:r>
              <a:rPr b="1" lang="en" sz="1300">
                <a:solidFill>
                  <a:schemeClr val="lt2"/>
                </a:solidFill>
                <a:latin typeface="Rajdhani"/>
                <a:ea typeface="Rajdhani"/>
                <a:cs typeface="Rajdhani"/>
                <a:sym typeface="Rajdhani"/>
              </a:rPr>
              <a:t>from Ordinal Encoding onwards </a:t>
            </a:r>
            <a:r>
              <a:rPr b="1" lang="en" sz="1300">
                <a:solidFill>
                  <a:schemeClr val="lt2"/>
                </a:solidFill>
                <a:latin typeface="Rajdhani"/>
                <a:ea typeface="Rajdhani"/>
                <a:cs typeface="Rajdhani"/>
                <a:sym typeface="Rajdhani"/>
              </a:rPr>
              <a:t>had been removed from dataset:</a:t>
            </a:r>
            <a:endParaRPr b="1" sz="1300">
              <a:solidFill>
                <a:schemeClr val="lt2"/>
              </a:solidFill>
              <a:latin typeface="Rajdhani"/>
              <a:ea typeface="Rajdhani"/>
              <a:cs typeface="Rajdhani"/>
              <a:sym typeface="Rajdhani"/>
            </a:endParaRPr>
          </a:p>
        </p:txBody>
      </p:sp>
      <p:pic>
        <p:nvPicPr>
          <p:cNvPr id="508" name="Google Shape;508;p58"/>
          <p:cNvPicPr preferRelativeResize="0"/>
          <p:nvPr/>
        </p:nvPicPr>
        <p:blipFill>
          <a:blip r:embed="rId3">
            <a:alphaModFix/>
          </a:blip>
          <a:stretch>
            <a:fillRect/>
          </a:stretch>
        </p:blipFill>
        <p:spPr>
          <a:xfrm>
            <a:off x="487300" y="1558025"/>
            <a:ext cx="7581900" cy="27528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nvSpPr>
        <p:spPr>
          <a:xfrm>
            <a:off x="487300" y="326325"/>
            <a:ext cx="6140400" cy="487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Split Training &amp; Testing Data</a:t>
            </a:r>
            <a:endParaRPr b="1" sz="1900">
              <a:solidFill>
                <a:schemeClr val="accent6"/>
              </a:solidFill>
              <a:latin typeface="Rajdhani"/>
              <a:ea typeface="Rajdhani"/>
              <a:cs typeface="Rajdhani"/>
              <a:sym typeface="Rajdhani"/>
            </a:endParaRPr>
          </a:p>
        </p:txBody>
      </p:sp>
      <p:pic>
        <p:nvPicPr>
          <p:cNvPr id="514" name="Google Shape;514;p59"/>
          <p:cNvPicPr preferRelativeResize="0"/>
          <p:nvPr/>
        </p:nvPicPr>
        <p:blipFill>
          <a:blip r:embed="rId3">
            <a:alphaModFix/>
          </a:blip>
          <a:stretch>
            <a:fillRect/>
          </a:stretch>
        </p:blipFill>
        <p:spPr>
          <a:xfrm>
            <a:off x="453100" y="1340600"/>
            <a:ext cx="4237800" cy="3445200"/>
          </a:xfrm>
          <a:prstGeom prst="roundRect">
            <a:avLst>
              <a:gd fmla="val 16667" name="adj"/>
            </a:avLst>
          </a:prstGeom>
          <a:noFill/>
          <a:ln cap="flat" cmpd="sng" w="19050">
            <a:solidFill>
              <a:schemeClr val="lt1"/>
            </a:solidFill>
            <a:prstDash val="solid"/>
            <a:round/>
            <a:headEnd len="sm" w="sm" type="none"/>
            <a:tailEnd len="sm" w="sm" type="none"/>
          </a:ln>
        </p:spPr>
      </p:pic>
      <p:sp>
        <p:nvSpPr>
          <p:cNvPr id="515" name="Google Shape;515;p59"/>
          <p:cNvSpPr/>
          <p:nvPr/>
        </p:nvSpPr>
        <p:spPr>
          <a:xfrm>
            <a:off x="453050" y="1441400"/>
            <a:ext cx="4355400" cy="24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9"/>
          <p:cNvSpPr/>
          <p:nvPr/>
        </p:nvSpPr>
        <p:spPr>
          <a:xfrm flipH="1">
            <a:off x="5304450" y="1077050"/>
            <a:ext cx="3361500" cy="9714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2"/>
                </a:solidFill>
                <a:latin typeface="Rajdhani"/>
                <a:ea typeface="Rajdhani"/>
                <a:cs typeface="Rajdhani"/>
                <a:sym typeface="Rajdhani"/>
              </a:rPr>
              <a:t>Splitting columns into output feature </a:t>
            </a:r>
            <a:r>
              <a:rPr b="1" lang="en" sz="1100">
                <a:solidFill>
                  <a:schemeClr val="lt2"/>
                </a:solidFill>
                <a:latin typeface="Rajdhani"/>
                <a:ea typeface="Rajdhani"/>
                <a:cs typeface="Rajdhani"/>
                <a:sym typeface="Rajdhani"/>
              </a:rPr>
              <a:t>(i.e price) </a:t>
            </a:r>
            <a:r>
              <a:rPr b="1" lang="en" sz="1100">
                <a:solidFill>
                  <a:schemeClr val="lt2"/>
                </a:solidFill>
                <a:latin typeface="Rajdhani"/>
                <a:ea typeface="Rajdhani"/>
                <a:cs typeface="Rajdhani"/>
                <a:sym typeface="Rajdhani"/>
              </a:rPr>
              <a:t>and</a:t>
            </a:r>
            <a:endParaRPr b="1" sz="1100">
              <a:solidFill>
                <a:schemeClr val="lt2"/>
              </a:solidFill>
              <a:latin typeface="Rajdhani"/>
              <a:ea typeface="Rajdhani"/>
              <a:cs typeface="Rajdhani"/>
              <a:sym typeface="Rajdhani"/>
            </a:endParaRPr>
          </a:p>
          <a:p>
            <a:pPr indent="0" lvl="0" marL="0" rtl="0" algn="ctr">
              <a:spcBef>
                <a:spcPts val="0"/>
              </a:spcBef>
              <a:spcAft>
                <a:spcPts val="0"/>
              </a:spcAft>
              <a:buNone/>
            </a:pPr>
            <a:r>
              <a:rPr b="1" lang="en" sz="1100">
                <a:solidFill>
                  <a:schemeClr val="lt2"/>
                </a:solidFill>
                <a:latin typeface="Rajdhani"/>
                <a:ea typeface="Rajdhani"/>
                <a:cs typeface="Rajdhani"/>
                <a:sym typeface="Rajdhani"/>
              </a:rPr>
              <a:t>Input features (i.e. other columns except features that have already been One Hot Encoded)</a:t>
            </a:r>
            <a:endParaRPr b="1" sz="1100">
              <a:solidFill>
                <a:schemeClr val="lt2"/>
              </a:solidFill>
              <a:latin typeface="Rajdhani"/>
              <a:ea typeface="Rajdhani"/>
              <a:cs typeface="Rajdhani"/>
              <a:sym typeface="Rajdhani"/>
            </a:endParaRPr>
          </a:p>
        </p:txBody>
      </p:sp>
      <p:cxnSp>
        <p:nvCxnSpPr>
          <p:cNvPr id="517" name="Google Shape;517;p59"/>
          <p:cNvCxnSpPr>
            <a:stCxn id="515" idx="3"/>
            <a:endCxn id="516" idx="3"/>
          </p:cNvCxnSpPr>
          <p:nvPr/>
        </p:nvCxnSpPr>
        <p:spPr>
          <a:xfrm>
            <a:off x="4808450" y="1562750"/>
            <a:ext cx="495900" cy="0"/>
          </a:xfrm>
          <a:prstGeom prst="straightConnector1">
            <a:avLst/>
          </a:prstGeom>
          <a:noFill/>
          <a:ln cap="flat" cmpd="sng" w="19050">
            <a:solidFill>
              <a:schemeClr val="dk2"/>
            </a:solidFill>
            <a:prstDash val="solid"/>
            <a:round/>
            <a:headEnd len="med" w="med" type="none"/>
            <a:tailEnd len="med" w="med" type="none"/>
          </a:ln>
        </p:spPr>
      </p:cxnSp>
      <p:sp>
        <p:nvSpPr>
          <p:cNvPr id="518" name="Google Shape;518;p59"/>
          <p:cNvSpPr/>
          <p:nvPr/>
        </p:nvSpPr>
        <p:spPr>
          <a:xfrm>
            <a:off x="453050" y="1730600"/>
            <a:ext cx="4355400" cy="24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p59"/>
          <p:cNvCxnSpPr>
            <a:stCxn id="518" idx="3"/>
            <a:endCxn id="520" idx="3"/>
          </p:cNvCxnSpPr>
          <p:nvPr/>
        </p:nvCxnSpPr>
        <p:spPr>
          <a:xfrm>
            <a:off x="4808450" y="1851950"/>
            <a:ext cx="495900" cy="862500"/>
          </a:xfrm>
          <a:prstGeom prst="straightConnector1">
            <a:avLst/>
          </a:prstGeom>
          <a:noFill/>
          <a:ln cap="flat" cmpd="sng" w="19050">
            <a:solidFill>
              <a:schemeClr val="dk2"/>
            </a:solidFill>
            <a:prstDash val="solid"/>
            <a:round/>
            <a:headEnd len="med" w="med" type="none"/>
            <a:tailEnd len="med" w="med" type="none"/>
          </a:ln>
        </p:spPr>
      </p:cxnSp>
      <p:sp>
        <p:nvSpPr>
          <p:cNvPr id="520" name="Google Shape;520;p59"/>
          <p:cNvSpPr/>
          <p:nvPr/>
        </p:nvSpPr>
        <p:spPr>
          <a:xfrm flipH="1">
            <a:off x="5304450" y="2414225"/>
            <a:ext cx="3361500" cy="6003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2"/>
                </a:solidFill>
                <a:latin typeface="Rajdhani"/>
                <a:ea typeface="Rajdhani"/>
                <a:cs typeface="Rajdhani"/>
                <a:sym typeface="Rajdhani"/>
              </a:rPr>
              <a:t>Splitting records into training and testing data:</a:t>
            </a:r>
            <a:br>
              <a:rPr b="1" lang="en" sz="1100">
                <a:solidFill>
                  <a:schemeClr val="lt2"/>
                </a:solidFill>
                <a:latin typeface="Rajdhani"/>
                <a:ea typeface="Rajdhani"/>
                <a:cs typeface="Rajdhani"/>
                <a:sym typeface="Rajdhani"/>
              </a:rPr>
            </a:br>
            <a:r>
              <a:rPr b="1" lang="en" sz="1100">
                <a:solidFill>
                  <a:schemeClr val="lt2"/>
                </a:solidFill>
                <a:latin typeface="Rajdhani"/>
                <a:ea typeface="Rajdhani"/>
                <a:cs typeface="Rajdhani"/>
                <a:sym typeface="Rajdhani"/>
              </a:rPr>
              <a:t>70/30 split</a:t>
            </a:r>
            <a:endParaRPr b="1" sz="1100">
              <a:solidFill>
                <a:schemeClr val="lt2"/>
              </a:solidFill>
              <a:latin typeface="Rajdhani"/>
              <a:ea typeface="Rajdhani"/>
              <a:cs typeface="Rajdhani"/>
              <a:sym typeface="Rajdhan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p:nvPr/>
        </p:nvSpPr>
        <p:spPr>
          <a:xfrm>
            <a:off x="366452" y="1093425"/>
            <a:ext cx="22542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0"/>
          <p:cNvSpPr/>
          <p:nvPr/>
        </p:nvSpPr>
        <p:spPr>
          <a:xfrm>
            <a:off x="3426802" y="1093425"/>
            <a:ext cx="21894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0"/>
          <p:cNvSpPr/>
          <p:nvPr/>
        </p:nvSpPr>
        <p:spPr>
          <a:xfrm>
            <a:off x="6450950" y="1093425"/>
            <a:ext cx="2289900" cy="3642900"/>
          </a:xfrm>
          <a:prstGeom prst="roundRect">
            <a:avLst>
              <a:gd fmla="val 16667"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0"/>
          <p:cNvSpPr txBox="1"/>
          <p:nvPr/>
        </p:nvSpPr>
        <p:spPr>
          <a:xfrm>
            <a:off x="366438" y="217838"/>
            <a:ext cx="62577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a:t>
            </a:r>
            <a:r>
              <a:rPr b="1" lang="en" sz="3000">
                <a:solidFill>
                  <a:schemeClr val="accent4"/>
                </a:solidFill>
                <a:latin typeface="Rajdhani"/>
                <a:ea typeface="Rajdhani"/>
                <a:cs typeface="Rajdhani"/>
                <a:sym typeface="Rajdhani"/>
              </a:rPr>
              <a:t>Overview</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Regression </a:t>
            </a:r>
            <a:r>
              <a:rPr b="1" lang="en" sz="1900">
                <a:solidFill>
                  <a:schemeClr val="accent6"/>
                </a:solidFill>
                <a:latin typeface="Rajdhani"/>
                <a:ea typeface="Rajdhani"/>
                <a:cs typeface="Rajdhani"/>
                <a:sym typeface="Rajdhani"/>
              </a:rPr>
              <a:t>models used in analyzing dataset </a:t>
            </a:r>
            <a:endParaRPr b="1" sz="1900">
              <a:solidFill>
                <a:schemeClr val="accent6"/>
              </a:solidFill>
              <a:latin typeface="Rajdhani"/>
              <a:ea typeface="Rajdhani"/>
              <a:cs typeface="Rajdhani"/>
              <a:sym typeface="Rajdhani"/>
            </a:endParaRPr>
          </a:p>
        </p:txBody>
      </p:sp>
      <p:sp>
        <p:nvSpPr>
          <p:cNvPr id="529" name="Google Shape;529;p60"/>
          <p:cNvSpPr txBox="1"/>
          <p:nvPr/>
        </p:nvSpPr>
        <p:spPr>
          <a:xfrm>
            <a:off x="385250" y="2470000"/>
            <a:ext cx="2206800" cy="258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Linear </a:t>
            </a:r>
            <a:r>
              <a:rPr b="1" lang="en" sz="1200">
                <a:highlight>
                  <a:srgbClr val="FFFF00"/>
                </a:highlight>
                <a:latin typeface="Rajdhani"/>
                <a:ea typeface="Rajdhani"/>
                <a:cs typeface="Rajdhani"/>
                <a:sym typeface="Rajdhani"/>
              </a:rPr>
              <a:t>Regression</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Ordinary Least Squares procedure seeks to minimize the sum of the squared residuals. Allows user to vie</a:t>
            </a:r>
            <a:endParaRPr b="1" sz="1000">
              <a:latin typeface="Quicksand"/>
              <a:ea typeface="Quicksand"/>
              <a:cs typeface="Quicksand"/>
              <a:sym typeface="Quicksand"/>
            </a:endParaRPr>
          </a:p>
          <a:p>
            <a:pPr indent="0" lvl="0" marL="0" rtl="0" algn="l">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Linear Regression?</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1000">
                <a:latin typeface="Quicksand"/>
                <a:ea typeface="Quicksand"/>
                <a:cs typeface="Quicksand"/>
                <a:sym typeface="Quicksand"/>
              </a:rPr>
              <a:t>The</a:t>
            </a:r>
            <a:r>
              <a:rPr b="1" lang="en" sz="1000">
                <a:latin typeface="Quicksand"/>
                <a:ea typeface="Quicksand"/>
                <a:cs typeface="Quicksand"/>
                <a:sym typeface="Quicksand"/>
              </a:rPr>
              <a:t> Ordinary Least Squares procedure would be suitable given that we have more than one input</a:t>
            </a:r>
            <a:endParaRPr b="1" sz="1000">
              <a:latin typeface="Quicksand"/>
              <a:ea typeface="Quicksand"/>
              <a:cs typeface="Quicksand"/>
              <a:sym typeface="Quicksand"/>
            </a:endParaRPr>
          </a:p>
          <a:p>
            <a:pPr indent="0" lvl="0" marL="0" rtl="0" algn="ctr">
              <a:spcBef>
                <a:spcPts val="0"/>
              </a:spcBef>
              <a:spcAft>
                <a:spcPts val="0"/>
              </a:spcAft>
              <a:buNone/>
            </a:pPr>
            <a:r>
              <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t/>
            </a:r>
            <a:endParaRPr b="1" sz="9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
        <p:nvSpPr>
          <p:cNvPr id="530" name="Google Shape;530;p60"/>
          <p:cNvSpPr txBox="1"/>
          <p:nvPr/>
        </p:nvSpPr>
        <p:spPr>
          <a:xfrm>
            <a:off x="3476750" y="2470000"/>
            <a:ext cx="2089500" cy="266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XGBoost Regressor</a:t>
            </a:r>
            <a:endParaRPr b="1" sz="1100">
              <a:latin typeface="Quicksand"/>
              <a:ea typeface="Quicksand"/>
              <a:cs typeface="Quicksand"/>
              <a:sym typeface="Quicksand"/>
            </a:endParaRPr>
          </a:p>
          <a:p>
            <a:pPr indent="0" lvl="0" marL="0" rtl="0" algn="ctr">
              <a:spcBef>
                <a:spcPts val="0"/>
              </a:spcBef>
              <a:spcAft>
                <a:spcPts val="0"/>
              </a:spcAft>
              <a:buNone/>
            </a:pPr>
            <a:r>
              <a:rPr b="1" lang="en" sz="1000">
                <a:latin typeface="Quicksand"/>
                <a:ea typeface="Quicksand"/>
                <a:cs typeface="Quicksand"/>
                <a:sym typeface="Quicksand"/>
              </a:rPr>
              <a:t>XGBoost is a powerful approach for building supervised regression models</a:t>
            </a:r>
            <a:endParaRPr b="1" sz="1000">
              <a:latin typeface="Quicksand"/>
              <a:ea typeface="Quicksand"/>
              <a:cs typeface="Quicksand"/>
              <a:sym typeface="Quicksand"/>
            </a:endParaRPr>
          </a:p>
          <a:p>
            <a:pPr indent="0" lvl="0" marL="0" rtl="0" algn="l">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200">
                <a:highlight>
                  <a:srgbClr val="FFFF00"/>
                </a:highlight>
                <a:latin typeface="Rajdhani"/>
                <a:ea typeface="Rajdhani"/>
                <a:cs typeface="Rajdhani"/>
                <a:sym typeface="Rajdhani"/>
              </a:rPr>
              <a:t>Why use XGBoost Regressor?</a:t>
            </a:r>
            <a:endParaRPr b="1" sz="1200">
              <a:highlight>
                <a:srgbClr val="FFFF00"/>
              </a:highlight>
              <a:latin typeface="Rajdhani"/>
              <a:ea typeface="Rajdhani"/>
              <a:cs typeface="Rajdhani"/>
              <a:sym typeface="Rajdhani"/>
            </a:endParaRPr>
          </a:p>
          <a:p>
            <a:pPr indent="0" lvl="0" marL="0" rtl="0" algn="ctr">
              <a:spcBef>
                <a:spcPts val="0"/>
              </a:spcBef>
              <a:spcAft>
                <a:spcPts val="0"/>
              </a:spcAft>
              <a:buNone/>
            </a:pPr>
            <a:r>
              <a:rPr b="1" lang="en" sz="950">
                <a:latin typeface="Quicksand"/>
                <a:ea typeface="Quicksand"/>
                <a:cs typeface="Quicksand"/>
                <a:sym typeface="Quicksand"/>
              </a:rPr>
              <a:t>It is faster than Gradient Boosting</a:t>
            </a:r>
            <a:endParaRPr b="1" sz="950">
              <a:latin typeface="Quicksand"/>
              <a:ea typeface="Quicksand"/>
              <a:cs typeface="Quicksand"/>
              <a:sym typeface="Quicksand"/>
            </a:endParaRPr>
          </a:p>
          <a:p>
            <a:pPr indent="0" lvl="0" marL="0" rtl="0" algn="ctr">
              <a:spcBef>
                <a:spcPts val="0"/>
              </a:spcBef>
              <a:spcAft>
                <a:spcPts val="0"/>
              </a:spcAft>
              <a:buNone/>
            </a:pPr>
            <a:r>
              <a:t/>
            </a:r>
            <a:endParaRPr b="1" sz="950">
              <a:latin typeface="Quicksand"/>
              <a:ea typeface="Quicksand"/>
              <a:cs typeface="Quicksand"/>
              <a:sym typeface="Quicksand"/>
            </a:endParaRPr>
          </a:p>
          <a:p>
            <a:pPr indent="0" lvl="0" marL="0" rtl="0" algn="ctr">
              <a:spcBef>
                <a:spcPts val="0"/>
              </a:spcBef>
              <a:spcAft>
                <a:spcPts val="0"/>
              </a:spcAft>
              <a:buNone/>
            </a:pPr>
            <a:r>
              <a:rPr b="1" lang="en" sz="950">
                <a:latin typeface="Quicksand"/>
                <a:ea typeface="Quicksand"/>
                <a:cs typeface="Quicksand"/>
                <a:sym typeface="Quicksand"/>
              </a:rPr>
              <a:t>Support regularization to overcome overfitting</a:t>
            </a:r>
            <a:endParaRPr b="1" sz="950">
              <a:latin typeface="Quicksand"/>
              <a:ea typeface="Quicksand"/>
              <a:cs typeface="Quicksand"/>
              <a:sym typeface="Quicksand"/>
            </a:endParaRPr>
          </a:p>
          <a:p>
            <a:pPr indent="0" lvl="0" marL="0" rtl="0" algn="ctr">
              <a:spcBef>
                <a:spcPts val="0"/>
              </a:spcBef>
              <a:spcAft>
                <a:spcPts val="0"/>
              </a:spcAft>
              <a:buNone/>
            </a:pPr>
            <a:r>
              <a:rPr b="1" lang="en" sz="950">
                <a:latin typeface="Quicksand"/>
                <a:ea typeface="Quicksand"/>
                <a:cs typeface="Quicksand"/>
                <a:sym typeface="Quicksand"/>
              </a:rPr>
              <a:t>Uses the power of parallel processing</a:t>
            </a:r>
            <a:endParaRPr b="1" sz="950">
              <a:latin typeface="Quicksand"/>
              <a:ea typeface="Quicksand"/>
              <a:cs typeface="Quicksand"/>
              <a:sym typeface="Quicksand"/>
            </a:endParaRPr>
          </a:p>
          <a:p>
            <a:pPr indent="0" lvl="0" marL="0" rtl="0" algn="ctr">
              <a:spcBef>
                <a:spcPts val="0"/>
              </a:spcBef>
              <a:spcAft>
                <a:spcPts val="0"/>
              </a:spcAft>
              <a:buNone/>
            </a:pPr>
            <a:r>
              <a:t/>
            </a:r>
            <a:endParaRPr b="1" sz="95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sp>
        <p:nvSpPr>
          <p:cNvPr id="531" name="Google Shape;531;p60"/>
          <p:cNvSpPr txBox="1"/>
          <p:nvPr/>
        </p:nvSpPr>
        <p:spPr>
          <a:xfrm>
            <a:off x="6551152" y="2470000"/>
            <a:ext cx="2089500" cy="236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00"/>
                </a:highlight>
                <a:latin typeface="Rajdhani"/>
                <a:ea typeface="Rajdhani"/>
                <a:cs typeface="Rajdhani"/>
                <a:sym typeface="Rajdhani"/>
              </a:rPr>
              <a:t>Support Vector Regression</a:t>
            </a:r>
            <a:endParaRPr b="1" sz="1100">
              <a:latin typeface="Quicksand"/>
              <a:ea typeface="Quicksand"/>
              <a:cs typeface="Quicksand"/>
              <a:sym typeface="Quicksand"/>
            </a:endParaRPr>
          </a:p>
          <a:p>
            <a:pPr indent="0" lvl="0" marL="0" rtl="0" algn="ctr">
              <a:spcBef>
                <a:spcPts val="0"/>
              </a:spcBef>
              <a:spcAft>
                <a:spcPts val="0"/>
              </a:spcAft>
              <a:buNone/>
            </a:pPr>
            <a:r>
              <a:rPr b="1" lang="en" sz="1100">
                <a:latin typeface="Quicksand"/>
                <a:ea typeface="Quicksand"/>
                <a:cs typeface="Quicksand"/>
                <a:sym typeface="Quicksand"/>
              </a:rPr>
              <a:t>SVR allows us to choose how tolerant we are of errors</a:t>
            </a:r>
            <a:endParaRPr b="1" sz="1100">
              <a:latin typeface="Quicksand"/>
              <a:ea typeface="Quicksand"/>
              <a:cs typeface="Quicksand"/>
              <a:sym typeface="Quicksand"/>
            </a:endParaRPr>
          </a:p>
          <a:p>
            <a:pPr indent="0" lvl="0" marL="0" rtl="0" algn="l">
              <a:spcBef>
                <a:spcPts val="0"/>
              </a:spcBef>
              <a:spcAft>
                <a:spcPts val="0"/>
              </a:spcAft>
              <a:buNone/>
            </a:pPr>
            <a:r>
              <a:t/>
            </a:r>
            <a:endParaRPr b="1" sz="1100">
              <a:latin typeface="Quicksand"/>
              <a:ea typeface="Quicksand"/>
              <a:cs typeface="Quicksand"/>
              <a:sym typeface="Quicksand"/>
            </a:endParaRPr>
          </a:p>
          <a:p>
            <a:pPr indent="0" lvl="0" marL="0" rtl="0" algn="ctr">
              <a:spcBef>
                <a:spcPts val="0"/>
              </a:spcBef>
              <a:spcAft>
                <a:spcPts val="0"/>
              </a:spcAft>
              <a:buNone/>
            </a:pPr>
            <a:r>
              <a:rPr b="1" lang="en" sz="1300">
                <a:highlight>
                  <a:srgbClr val="FFFF00"/>
                </a:highlight>
                <a:latin typeface="Rajdhani"/>
                <a:ea typeface="Rajdhani"/>
                <a:cs typeface="Rajdhani"/>
                <a:sym typeface="Rajdhani"/>
              </a:rPr>
              <a:t>Why use SVR?</a:t>
            </a:r>
            <a:endParaRPr b="1" sz="1300">
              <a:highlight>
                <a:srgbClr val="FFFF00"/>
              </a:highlight>
              <a:latin typeface="Rajdhani"/>
              <a:ea typeface="Rajdhani"/>
              <a:cs typeface="Rajdhani"/>
              <a:sym typeface="Rajdhani"/>
            </a:endParaRPr>
          </a:p>
          <a:p>
            <a:pPr indent="0" lvl="0" marL="0" rtl="0" algn="ctr">
              <a:spcBef>
                <a:spcPts val="0"/>
              </a:spcBef>
              <a:spcAft>
                <a:spcPts val="0"/>
              </a:spcAft>
              <a:buNone/>
            </a:pPr>
            <a:r>
              <a:rPr b="1" lang="en" sz="1050">
                <a:latin typeface="Quicksand"/>
                <a:ea typeface="Quicksand"/>
                <a:cs typeface="Quicksand"/>
                <a:sym typeface="Quicksand"/>
              </a:rPr>
              <a:t>Robust to outliers</a:t>
            </a:r>
            <a:endParaRPr b="1" sz="1050">
              <a:latin typeface="Quicksand"/>
              <a:ea typeface="Quicksand"/>
              <a:cs typeface="Quicksand"/>
              <a:sym typeface="Quicksand"/>
            </a:endParaRPr>
          </a:p>
          <a:p>
            <a:pPr indent="0" lvl="0" marL="0" rtl="0" algn="ctr">
              <a:spcBef>
                <a:spcPts val="0"/>
              </a:spcBef>
              <a:spcAft>
                <a:spcPts val="0"/>
              </a:spcAft>
              <a:buNone/>
            </a:pPr>
            <a:r>
              <a:t/>
            </a:r>
            <a:endParaRPr b="1" sz="1050">
              <a:latin typeface="Quicksand"/>
              <a:ea typeface="Quicksand"/>
              <a:cs typeface="Quicksand"/>
              <a:sym typeface="Quicksand"/>
            </a:endParaRPr>
          </a:p>
          <a:p>
            <a:pPr indent="0" lvl="0" marL="0" rtl="0" algn="ctr">
              <a:spcBef>
                <a:spcPts val="0"/>
              </a:spcBef>
              <a:spcAft>
                <a:spcPts val="0"/>
              </a:spcAft>
              <a:buNone/>
            </a:pPr>
            <a:r>
              <a:rPr b="1" lang="en" sz="1050">
                <a:latin typeface="Quicksand"/>
                <a:ea typeface="Quicksand"/>
                <a:cs typeface="Quicksand"/>
                <a:sym typeface="Quicksand"/>
              </a:rPr>
              <a:t>Excellent generalization capability, with high prediction accuracy</a:t>
            </a:r>
            <a:endParaRPr b="1" sz="105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a:p>
            <a:pPr indent="0" lvl="0" marL="0" rtl="0" algn="ctr">
              <a:spcBef>
                <a:spcPts val="0"/>
              </a:spcBef>
              <a:spcAft>
                <a:spcPts val="0"/>
              </a:spcAft>
              <a:buNone/>
            </a:pPr>
            <a:r>
              <a:t/>
            </a:r>
            <a:endParaRPr b="1" sz="1000">
              <a:latin typeface="Quicksand"/>
              <a:ea typeface="Quicksand"/>
              <a:cs typeface="Quicksand"/>
              <a:sym typeface="Quicksand"/>
            </a:endParaRPr>
          </a:p>
        </p:txBody>
      </p:sp>
      <p:pic>
        <p:nvPicPr>
          <p:cNvPr id="532" name="Google Shape;532;p60"/>
          <p:cNvPicPr preferRelativeResize="0"/>
          <p:nvPr/>
        </p:nvPicPr>
        <p:blipFill>
          <a:blip r:embed="rId3">
            <a:alphaModFix/>
          </a:blip>
          <a:stretch>
            <a:fillRect/>
          </a:stretch>
        </p:blipFill>
        <p:spPr>
          <a:xfrm>
            <a:off x="3887038" y="1455525"/>
            <a:ext cx="1268900" cy="513400"/>
          </a:xfrm>
          <a:prstGeom prst="rect">
            <a:avLst/>
          </a:prstGeom>
          <a:noFill/>
          <a:ln>
            <a:noFill/>
          </a:ln>
        </p:spPr>
      </p:pic>
      <p:pic>
        <p:nvPicPr>
          <p:cNvPr id="533" name="Google Shape;533;p60"/>
          <p:cNvPicPr preferRelativeResize="0"/>
          <p:nvPr/>
        </p:nvPicPr>
        <p:blipFill rotWithShape="1">
          <a:blip r:embed="rId4">
            <a:alphaModFix/>
          </a:blip>
          <a:srcRect b="5673" l="21861" r="29087" t="12926"/>
          <a:stretch/>
        </p:blipFill>
        <p:spPr>
          <a:xfrm>
            <a:off x="929300" y="1287450"/>
            <a:ext cx="1118700" cy="1118700"/>
          </a:xfrm>
          <a:prstGeom prst="ellipse">
            <a:avLst/>
          </a:prstGeom>
          <a:noFill/>
          <a:ln cap="flat" cmpd="sng" w="28575">
            <a:solidFill>
              <a:schemeClr val="dk2"/>
            </a:solidFill>
            <a:prstDash val="solid"/>
            <a:round/>
            <a:headEnd len="sm" w="sm" type="none"/>
            <a:tailEnd len="sm" w="sm" type="none"/>
          </a:ln>
        </p:spPr>
      </p:pic>
      <p:pic>
        <p:nvPicPr>
          <p:cNvPr id="534" name="Google Shape;534;p60"/>
          <p:cNvPicPr preferRelativeResize="0"/>
          <p:nvPr/>
        </p:nvPicPr>
        <p:blipFill rotWithShape="1">
          <a:blip r:embed="rId5">
            <a:alphaModFix/>
          </a:blip>
          <a:srcRect b="0" l="13784" r="17226" t="0"/>
          <a:stretch/>
        </p:blipFill>
        <p:spPr>
          <a:xfrm>
            <a:off x="7053100" y="1279650"/>
            <a:ext cx="1215900" cy="1134300"/>
          </a:xfrm>
          <a:prstGeom prst="ellipse">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p:nvPr/>
        </p:nvSpPr>
        <p:spPr>
          <a:xfrm>
            <a:off x="433338" y="1340050"/>
            <a:ext cx="2609100" cy="5223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1 - Deduplication of Data</a:t>
            </a:r>
            <a:endParaRPr b="1" sz="1500">
              <a:latin typeface="Rajdhani"/>
              <a:ea typeface="Rajdhani"/>
              <a:cs typeface="Rajdhani"/>
              <a:sym typeface="Rajdhani"/>
            </a:endParaRPr>
          </a:p>
        </p:txBody>
      </p:sp>
      <p:sp>
        <p:nvSpPr>
          <p:cNvPr id="139" name="Google Shape;139;p25"/>
          <p:cNvSpPr txBox="1"/>
          <p:nvPr/>
        </p:nvSpPr>
        <p:spPr>
          <a:xfrm>
            <a:off x="327125" y="346350"/>
            <a:ext cx="78612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Classification Problem</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Key Data Transformation Processes</a:t>
            </a:r>
            <a:endParaRPr b="1" sz="1900">
              <a:solidFill>
                <a:schemeClr val="accent6"/>
              </a:solidFill>
              <a:latin typeface="Rajdhani"/>
              <a:ea typeface="Rajdhani"/>
              <a:cs typeface="Rajdhani"/>
              <a:sym typeface="Rajdhani"/>
            </a:endParaRPr>
          </a:p>
        </p:txBody>
      </p:sp>
      <p:sp>
        <p:nvSpPr>
          <p:cNvPr id="140" name="Google Shape;140;p25"/>
          <p:cNvSpPr/>
          <p:nvPr/>
        </p:nvSpPr>
        <p:spPr>
          <a:xfrm>
            <a:off x="786113" y="2273550"/>
            <a:ext cx="3024900" cy="8106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2 - Missing value treatment </a:t>
            </a:r>
            <a:endParaRPr b="1" sz="1500">
              <a:latin typeface="Rajdhani"/>
              <a:ea typeface="Rajdhani"/>
              <a:cs typeface="Rajdhani"/>
              <a:sym typeface="Rajdhani"/>
            </a:endParaRPr>
          </a:p>
          <a:p>
            <a:pPr indent="0" lvl="0" marL="0" rtl="0" algn="ctr">
              <a:spcBef>
                <a:spcPts val="0"/>
              </a:spcBef>
              <a:spcAft>
                <a:spcPts val="0"/>
              </a:spcAft>
              <a:buNone/>
            </a:pPr>
            <a:r>
              <a:rPr b="1" lang="en" sz="1300">
                <a:solidFill>
                  <a:schemeClr val="dk1"/>
                </a:solidFill>
                <a:latin typeface="Rajdhani"/>
                <a:ea typeface="Rajdhani"/>
                <a:cs typeface="Rajdhani"/>
                <a:sym typeface="Rajdhani"/>
              </a:rPr>
              <a:t>‘previous_year_rating’ → 0</a:t>
            </a:r>
            <a:endParaRPr b="1" sz="1300">
              <a:solidFill>
                <a:schemeClr val="dk1"/>
              </a:solidFill>
              <a:latin typeface="Rajdhani"/>
              <a:ea typeface="Rajdhani"/>
              <a:cs typeface="Rajdhani"/>
              <a:sym typeface="Rajdhani"/>
            </a:endParaRPr>
          </a:p>
          <a:p>
            <a:pPr indent="0" lvl="0" marL="0" rtl="0" algn="ctr">
              <a:spcBef>
                <a:spcPts val="0"/>
              </a:spcBef>
              <a:spcAft>
                <a:spcPts val="0"/>
              </a:spcAft>
              <a:buNone/>
            </a:pPr>
            <a:r>
              <a:rPr b="1" lang="en" sz="1300">
                <a:solidFill>
                  <a:schemeClr val="dk1"/>
                </a:solidFill>
                <a:latin typeface="Rajdhani"/>
                <a:ea typeface="Rajdhani"/>
                <a:cs typeface="Rajdhani"/>
                <a:sym typeface="Rajdhani"/>
              </a:rPr>
              <a:t>‘education’ → Bachelor’s (mode)</a:t>
            </a:r>
            <a:endParaRPr b="1">
              <a:solidFill>
                <a:schemeClr val="dk1"/>
              </a:solidFill>
              <a:latin typeface="Rajdhani"/>
              <a:ea typeface="Rajdhani"/>
              <a:cs typeface="Rajdhani"/>
              <a:sym typeface="Rajdhani"/>
            </a:endParaRPr>
          </a:p>
        </p:txBody>
      </p:sp>
      <p:sp>
        <p:nvSpPr>
          <p:cNvPr id="141" name="Google Shape;141;p25"/>
          <p:cNvSpPr/>
          <p:nvPr/>
        </p:nvSpPr>
        <p:spPr>
          <a:xfrm>
            <a:off x="1477663" y="3453250"/>
            <a:ext cx="27669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3 - Ordinal encoding</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‘department’, ‘education’, ‘gender’, ‘recruitment_channel’, ‘region’</a:t>
            </a:r>
            <a:endParaRPr b="1">
              <a:solidFill>
                <a:schemeClr val="dk1"/>
              </a:solidFill>
              <a:latin typeface="Rajdhani"/>
              <a:ea typeface="Rajdhani"/>
              <a:cs typeface="Rajdhani"/>
              <a:sym typeface="Rajdhani"/>
            </a:endParaRPr>
          </a:p>
        </p:txBody>
      </p:sp>
      <p:sp>
        <p:nvSpPr>
          <p:cNvPr id="142" name="Google Shape;142;p25"/>
          <p:cNvSpPr/>
          <p:nvPr/>
        </p:nvSpPr>
        <p:spPr>
          <a:xfrm>
            <a:off x="4638713" y="1298913"/>
            <a:ext cx="38922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4 - Normalization/Feature Scaling</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Log Transformation on ‘age’, ‘length_of_service’, ‘avg_training_score’</a:t>
            </a:r>
            <a:endParaRPr b="1" sz="1300">
              <a:latin typeface="Rajdhani"/>
              <a:ea typeface="Rajdhani"/>
              <a:cs typeface="Rajdhani"/>
              <a:sym typeface="Rajdhani"/>
            </a:endParaRPr>
          </a:p>
        </p:txBody>
      </p:sp>
      <p:sp>
        <p:nvSpPr>
          <p:cNvPr id="143" name="Google Shape;143;p25"/>
          <p:cNvSpPr/>
          <p:nvPr/>
        </p:nvSpPr>
        <p:spPr>
          <a:xfrm>
            <a:off x="5812913" y="2376100"/>
            <a:ext cx="27180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5 - Stratified Sampling </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on Target Variable ‘is_promoted’</a:t>
            </a:r>
            <a:endParaRPr b="1" sz="1300">
              <a:latin typeface="Rajdhani"/>
              <a:ea typeface="Rajdhani"/>
              <a:cs typeface="Rajdhani"/>
              <a:sym typeface="Rajdhani"/>
            </a:endParaRPr>
          </a:p>
        </p:txBody>
      </p:sp>
      <p:cxnSp>
        <p:nvCxnSpPr>
          <p:cNvPr id="144" name="Google Shape;144;p25"/>
          <p:cNvCxnSpPr>
            <a:stCxn id="138" idx="2"/>
            <a:endCxn id="140" idx="0"/>
          </p:cNvCxnSpPr>
          <p:nvPr/>
        </p:nvCxnSpPr>
        <p:spPr>
          <a:xfrm flipH="1" rot="-5400000">
            <a:off x="1812588" y="1787650"/>
            <a:ext cx="411300" cy="560700"/>
          </a:xfrm>
          <a:prstGeom prst="bentConnector3">
            <a:avLst>
              <a:gd fmla="val 49988" name="adj1"/>
            </a:avLst>
          </a:prstGeom>
          <a:noFill/>
          <a:ln cap="flat" cmpd="sng" w="38100">
            <a:solidFill>
              <a:schemeClr val="accent6"/>
            </a:solidFill>
            <a:prstDash val="solid"/>
            <a:round/>
            <a:headEnd len="med" w="med" type="none"/>
            <a:tailEnd len="med" w="med" type="none"/>
          </a:ln>
        </p:spPr>
      </p:cxnSp>
      <p:cxnSp>
        <p:nvCxnSpPr>
          <p:cNvPr id="145" name="Google Shape;145;p25"/>
          <p:cNvCxnSpPr>
            <a:stCxn id="140" idx="2"/>
            <a:endCxn id="141" idx="0"/>
          </p:cNvCxnSpPr>
          <p:nvPr/>
        </p:nvCxnSpPr>
        <p:spPr>
          <a:xfrm flipH="1" rot="-5400000">
            <a:off x="2395313" y="2987400"/>
            <a:ext cx="369000" cy="562500"/>
          </a:xfrm>
          <a:prstGeom prst="bentConnector3">
            <a:avLst>
              <a:gd fmla="val 50014" name="adj1"/>
            </a:avLst>
          </a:prstGeom>
          <a:noFill/>
          <a:ln cap="flat" cmpd="sng" w="38100">
            <a:solidFill>
              <a:schemeClr val="accent6"/>
            </a:solidFill>
            <a:prstDash val="solid"/>
            <a:round/>
            <a:headEnd len="med" w="med" type="none"/>
            <a:tailEnd len="med" w="med" type="none"/>
          </a:ln>
        </p:spPr>
      </p:cxnSp>
      <p:cxnSp>
        <p:nvCxnSpPr>
          <p:cNvPr id="146" name="Google Shape;146;p25"/>
          <p:cNvCxnSpPr>
            <a:stCxn id="141" idx="3"/>
            <a:endCxn id="142" idx="1"/>
          </p:cNvCxnSpPr>
          <p:nvPr/>
        </p:nvCxnSpPr>
        <p:spPr>
          <a:xfrm flipH="1" rot="10800000">
            <a:off x="4244563" y="1653700"/>
            <a:ext cx="394200" cy="2154300"/>
          </a:xfrm>
          <a:prstGeom prst="bentConnector3">
            <a:avLst>
              <a:gd fmla="val 49994" name="adj1"/>
            </a:avLst>
          </a:prstGeom>
          <a:noFill/>
          <a:ln cap="flat" cmpd="sng" w="38100">
            <a:solidFill>
              <a:schemeClr val="lt1"/>
            </a:solidFill>
            <a:prstDash val="solid"/>
            <a:round/>
            <a:headEnd len="med" w="med" type="none"/>
            <a:tailEnd len="med" w="med" type="none"/>
          </a:ln>
        </p:spPr>
      </p:cxnSp>
      <p:cxnSp>
        <p:nvCxnSpPr>
          <p:cNvPr id="147" name="Google Shape;147;p25"/>
          <p:cNvCxnSpPr>
            <a:stCxn id="142" idx="2"/>
            <a:endCxn id="143" idx="0"/>
          </p:cNvCxnSpPr>
          <p:nvPr/>
        </p:nvCxnSpPr>
        <p:spPr>
          <a:xfrm flipH="1" rot="-5400000">
            <a:off x="6694463" y="1898763"/>
            <a:ext cx="367800" cy="587100"/>
          </a:xfrm>
          <a:prstGeom prst="bentConnector3">
            <a:avLst>
              <a:gd fmla="val 49985" name="adj1"/>
            </a:avLst>
          </a:prstGeom>
          <a:noFill/>
          <a:ln cap="flat" cmpd="sng" w="38100">
            <a:solidFill>
              <a:schemeClr val="lt1"/>
            </a:solidFill>
            <a:prstDash val="solid"/>
            <a:round/>
            <a:headEnd len="med" w="med" type="none"/>
            <a:tailEnd len="med" w="med" type="none"/>
          </a:ln>
        </p:spPr>
      </p:cxnSp>
      <p:sp>
        <p:nvSpPr>
          <p:cNvPr id="148" name="Google Shape;148;p25"/>
          <p:cNvSpPr/>
          <p:nvPr/>
        </p:nvSpPr>
        <p:spPr>
          <a:xfrm>
            <a:off x="6219363" y="3398550"/>
            <a:ext cx="23928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6 - Dropping features</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‘employee_id’</a:t>
            </a:r>
            <a:endParaRPr b="1" sz="1300">
              <a:latin typeface="Rajdhani"/>
              <a:ea typeface="Rajdhani"/>
              <a:cs typeface="Rajdhani"/>
              <a:sym typeface="Rajdhani"/>
            </a:endParaRPr>
          </a:p>
        </p:txBody>
      </p:sp>
      <p:cxnSp>
        <p:nvCxnSpPr>
          <p:cNvPr id="149" name="Google Shape;149;p25"/>
          <p:cNvCxnSpPr>
            <a:stCxn id="143" idx="2"/>
            <a:endCxn id="148" idx="0"/>
          </p:cNvCxnSpPr>
          <p:nvPr/>
        </p:nvCxnSpPr>
        <p:spPr>
          <a:xfrm flipH="1" rot="-5400000">
            <a:off x="7137413" y="3120100"/>
            <a:ext cx="312900" cy="243900"/>
          </a:xfrm>
          <a:prstGeom prst="bentConnector3">
            <a:avLst>
              <a:gd fmla="val 50008" name="adj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Linear Regression Model</a:t>
            </a:r>
            <a:endParaRPr b="1" sz="1900">
              <a:solidFill>
                <a:schemeClr val="accent6"/>
              </a:solidFill>
              <a:latin typeface="Rajdhani"/>
              <a:ea typeface="Rajdhani"/>
              <a:cs typeface="Rajdhani"/>
              <a:sym typeface="Rajdhani"/>
            </a:endParaRPr>
          </a:p>
        </p:txBody>
      </p:sp>
      <p:sp>
        <p:nvSpPr>
          <p:cNvPr id="540" name="Google Shape;540;p61"/>
          <p:cNvSpPr txBox="1"/>
          <p:nvPr/>
        </p:nvSpPr>
        <p:spPr>
          <a:xfrm>
            <a:off x="312075" y="847925"/>
            <a:ext cx="60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Building and evaluating Linear Regression model</a:t>
            </a:r>
            <a:endParaRPr sz="1500"/>
          </a:p>
        </p:txBody>
      </p:sp>
      <p:pic>
        <p:nvPicPr>
          <p:cNvPr id="541" name="Google Shape;541;p61"/>
          <p:cNvPicPr preferRelativeResize="0"/>
          <p:nvPr/>
        </p:nvPicPr>
        <p:blipFill>
          <a:blip r:embed="rId3">
            <a:alphaModFix/>
          </a:blip>
          <a:stretch>
            <a:fillRect/>
          </a:stretch>
        </p:blipFill>
        <p:spPr>
          <a:xfrm>
            <a:off x="380300" y="1476225"/>
            <a:ext cx="3984000" cy="3362400"/>
          </a:xfrm>
          <a:prstGeom prst="roundRect">
            <a:avLst>
              <a:gd fmla="val 16667" name="adj"/>
            </a:avLst>
          </a:prstGeom>
          <a:noFill/>
          <a:ln cap="flat" cmpd="sng" w="19050">
            <a:solidFill>
              <a:schemeClr val="lt1"/>
            </a:solidFill>
            <a:prstDash val="solid"/>
            <a:round/>
            <a:headEnd len="sm" w="sm" type="none"/>
            <a:tailEnd len="sm" w="sm" type="none"/>
          </a:ln>
        </p:spPr>
      </p:pic>
      <p:sp>
        <p:nvSpPr>
          <p:cNvPr id="542" name="Google Shape;542;p61"/>
          <p:cNvSpPr/>
          <p:nvPr/>
        </p:nvSpPr>
        <p:spPr>
          <a:xfrm>
            <a:off x="380300" y="3834425"/>
            <a:ext cx="2592600" cy="1004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61"/>
          <p:cNvCxnSpPr>
            <a:stCxn id="542" idx="3"/>
            <a:endCxn id="544" idx="1"/>
          </p:cNvCxnSpPr>
          <p:nvPr/>
        </p:nvCxnSpPr>
        <p:spPr>
          <a:xfrm flipH="1" rot="10800000">
            <a:off x="2972900" y="2839775"/>
            <a:ext cx="2046300" cy="1496700"/>
          </a:xfrm>
          <a:prstGeom prst="straightConnector1">
            <a:avLst/>
          </a:prstGeom>
          <a:noFill/>
          <a:ln cap="flat" cmpd="sng" w="28575">
            <a:solidFill>
              <a:schemeClr val="dk2"/>
            </a:solidFill>
            <a:prstDash val="solid"/>
            <a:round/>
            <a:headEnd len="med" w="med" type="none"/>
            <a:tailEnd len="med" w="med" type="none"/>
          </a:ln>
        </p:spPr>
      </p:cxnSp>
      <p:sp>
        <p:nvSpPr>
          <p:cNvPr id="544" name="Google Shape;544;p61"/>
          <p:cNvSpPr/>
          <p:nvPr/>
        </p:nvSpPr>
        <p:spPr>
          <a:xfrm>
            <a:off x="5019225" y="1973475"/>
            <a:ext cx="3760500" cy="173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Regression model metrics may seem to perform poorly as price output remains unscaled:</a:t>
            </a:r>
            <a:endParaRPr b="1" sz="1200">
              <a:solidFill>
                <a:schemeClr val="lt2"/>
              </a:solidFill>
              <a:latin typeface="Rajdhani"/>
              <a:ea typeface="Rajdhani"/>
              <a:cs typeface="Rajdhani"/>
              <a:sym typeface="Rajdhani"/>
            </a:endParaRPr>
          </a:p>
          <a:p>
            <a:pPr indent="0" lvl="0" marL="457200" rtl="0" algn="l">
              <a:spcBef>
                <a:spcPts val="0"/>
              </a:spcBef>
              <a:spcAft>
                <a:spcPts val="0"/>
              </a:spcAft>
              <a:buNone/>
            </a:pPr>
            <a:r>
              <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Model only explains 44.8% of variation on testing data</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Test RMSE and MAE are marginally higher than their the Train RMSE and MAE </a:t>
            </a:r>
            <a:endParaRPr b="1" sz="1200">
              <a:solidFill>
                <a:schemeClr val="lt2"/>
              </a:solidFill>
              <a:latin typeface="Rajdhani"/>
              <a:ea typeface="Rajdhani"/>
              <a:cs typeface="Rajdhani"/>
              <a:sym typeface="Rajdhani"/>
            </a:endParaRPr>
          </a:p>
          <a:p>
            <a:pPr indent="0" lvl="0" marL="457200" rtl="0" algn="l">
              <a:spcBef>
                <a:spcPts val="0"/>
              </a:spcBef>
              <a:spcAft>
                <a:spcPts val="0"/>
              </a:spcAft>
              <a:buNone/>
            </a:pPr>
            <a:r>
              <a:rPr b="1" lang="en" sz="1200">
                <a:solidFill>
                  <a:schemeClr val="lt2"/>
                </a:solidFill>
                <a:latin typeface="Rajdhani"/>
                <a:ea typeface="Rajdhani"/>
                <a:cs typeface="Rajdhani"/>
                <a:sym typeface="Rajdhani"/>
              </a:rPr>
              <a:t>→ No obvious overfitting</a:t>
            </a:r>
            <a:endParaRPr b="1" sz="12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1200">
              <a:solidFill>
                <a:schemeClr val="lt2"/>
              </a:solidFill>
              <a:latin typeface="Rajdhani"/>
              <a:ea typeface="Rajdhani"/>
              <a:cs typeface="Rajdhani"/>
              <a:sym typeface="Rajdhan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Linear Regression Model</a:t>
            </a:r>
            <a:endParaRPr b="1" sz="1900">
              <a:solidFill>
                <a:schemeClr val="accent6"/>
              </a:solidFill>
              <a:latin typeface="Rajdhani"/>
              <a:ea typeface="Rajdhani"/>
              <a:cs typeface="Rajdhani"/>
              <a:sym typeface="Rajdhani"/>
            </a:endParaRPr>
          </a:p>
        </p:txBody>
      </p:sp>
      <p:sp>
        <p:nvSpPr>
          <p:cNvPr id="550" name="Google Shape;550;p62"/>
          <p:cNvSpPr txBox="1"/>
          <p:nvPr/>
        </p:nvSpPr>
        <p:spPr>
          <a:xfrm>
            <a:off x="312075" y="847925"/>
            <a:ext cx="60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Ordinary Least Square Method and fit function</a:t>
            </a:r>
            <a:endParaRPr sz="1500"/>
          </a:p>
        </p:txBody>
      </p:sp>
      <p:pic>
        <p:nvPicPr>
          <p:cNvPr id="551" name="Google Shape;551;p62"/>
          <p:cNvPicPr preferRelativeResize="0"/>
          <p:nvPr/>
        </p:nvPicPr>
        <p:blipFill>
          <a:blip r:embed="rId3">
            <a:alphaModFix/>
          </a:blip>
          <a:stretch>
            <a:fillRect/>
          </a:stretch>
        </p:blipFill>
        <p:spPr>
          <a:xfrm>
            <a:off x="380300" y="2808975"/>
            <a:ext cx="3054000" cy="1863000"/>
          </a:xfrm>
          <a:prstGeom prst="roundRect">
            <a:avLst>
              <a:gd fmla="val 16667" name="adj"/>
            </a:avLst>
          </a:prstGeom>
          <a:noFill/>
          <a:ln cap="flat" cmpd="sng" w="19050">
            <a:solidFill>
              <a:schemeClr val="lt1"/>
            </a:solidFill>
            <a:prstDash val="solid"/>
            <a:round/>
            <a:headEnd len="sm" w="sm" type="none"/>
            <a:tailEnd len="sm" w="sm" type="none"/>
          </a:ln>
        </p:spPr>
      </p:pic>
      <p:pic>
        <p:nvPicPr>
          <p:cNvPr id="552" name="Google Shape;552;p62"/>
          <p:cNvPicPr preferRelativeResize="0"/>
          <p:nvPr/>
        </p:nvPicPr>
        <p:blipFill>
          <a:blip r:embed="rId4">
            <a:alphaModFix/>
          </a:blip>
          <a:stretch>
            <a:fillRect/>
          </a:stretch>
        </p:blipFill>
        <p:spPr>
          <a:xfrm>
            <a:off x="411400" y="1393900"/>
            <a:ext cx="6338574" cy="992475"/>
          </a:xfrm>
          <a:prstGeom prst="rect">
            <a:avLst/>
          </a:prstGeom>
          <a:noFill/>
          <a:ln>
            <a:noFill/>
          </a:ln>
        </p:spPr>
      </p:pic>
      <p:sp>
        <p:nvSpPr>
          <p:cNvPr id="553" name="Google Shape;553;p62"/>
          <p:cNvSpPr/>
          <p:nvPr/>
        </p:nvSpPr>
        <p:spPr>
          <a:xfrm>
            <a:off x="305588" y="1426925"/>
            <a:ext cx="6550200" cy="57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2"/>
          <p:cNvSpPr txBox="1"/>
          <p:nvPr/>
        </p:nvSpPr>
        <p:spPr>
          <a:xfrm>
            <a:off x="3729425" y="2891600"/>
            <a:ext cx="4902600" cy="9852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Based on the OLS model summary, only columns with </a:t>
            </a:r>
            <a:r>
              <a:rPr b="1" lang="en" sz="1300">
                <a:solidFill>
                  <a:schemeClr val="lt2"/>
                </a:solidFill>
                <a:latin typeface="Rajdhani"/>
                <a:ea typeface="Rajdhani"/>
                <a:cs typeface="Rajdhani"/>
                <a:sym typeface="Rajdhani"/>
              </a:rPr>
              <a:t>close to ZERO p-value (i.ethe column P&gt;|t| ) are selected. </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Close to zero P value → high confidence &amp; strong indicators</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High P-value → low confidence &amp; weak indicators</a:t>
            </a:r>
            <a:endParaRPr b="1" sz="1300">
              <a:solidFill>
                <a:schemeClr val="lt2"/>
              </a:solidFill>
              <a:latin typeface="Rajdhani"/>
              <a:ea typeface="Rajdhani"/>
              <a:cs typeface="Rajdhani"/>
              <a:sym typeface="Rajdhani"/>
            </a:endParaRPr>
          </a:p>
        </p:txBody>
      </p:sp>
      <p:cxnSp>
        <p:nvCxnSpPr>
          <p:cNvPr id="555" name="Google Shape;555;p62"/>
          <p:cNvCxnSpPr>
            <a:stCxn id="553" idx="3"/>
            <a:endCxn id="554" idx="3"/>
          </p:cNvCxnSpPr>
          <p:nvPr/>
        </p:nvCxnSpPr>
        <p:spPr>
          <a:xfrm>
            <a:off x="6855788" y="1713275"/>
            <a:ext cx="1776300" cy="1671000"/>
          </a:xfrm>
          <a:prstGeom prst="bentConnector3">
            <a:avLst>
              <a:gd fmla="val 113402"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nvSpPr>
        <p:spPr>
          <a:xfrm>
            <a:off x="380300" y="2752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Linear Regression Model</a:t>
            </a:r>
            <a:endParaRPr b="1" sz="1900">
              <a:solidFill>
                <a:schemeClr val="accent6"/>
              </a:solidFill>
              <a:latin typeface="Rajdhani"/>
              <a:ea typeface="Rajdhani"/>
              <a:cs typeface="Rajdhani"/>
              <a:sym typeface="Rajdhani"/>
            </a:endParaRPr>
          </a:p>
        </p:txBody>
      </p:sp>
      <p:sp>
        <p:nvSpPr>
          <p:cNvPr id="561" name="Google Shape;561;p63"/>
          <p:cNvSpPr txBox="1"/>
          <p:nvPr/>
        </p:nvSpPr>
        <p:spPr>
          <a:xfrm>
            <a:off x="312075" y="847925"/>
            <a:ext cx="60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Ordinary Least Square Model Evaluation</a:t>
            </a:r>
            <a:endParaRPr sz="1500"/>
          </a:p>
        </p:txBody>
      </p:sp>
      <p:pic>
        <p:nvPicPr>
          <p:cNvPr id="562" name="Google Shape;562;p63"/>
          <p:cNvPicPr preferRelativeResize="0"/>
          <p:nvPr/>
        </p:nvPicPr>
        <p:blipFill rotWithShape="1">
          <a:blip r:embed="rId3">
            <a:alphaModFix/>
          </a:blip>
          <a:srcRect b="0" l="0" r="25925" t="31866"/>
          <a:stretch/>
        </p:blipFill>
        <p:spPr>
          <a:xfrm>
            <a:off x="5168725" y="1299525"/>
            <a:ext cx="3527700" cy="2383500"/>
          </a:xfrm>
          <a:prstGeom prst="roundRect">
            <a:avLst>
              <a:gd fmla="val 16667" name="adj"/>
            </a:avLst>
          </a:prstGeom>
          <a:noFill/>
          <a:ln cap="flat" cmpd="sng" w="28575">
            <a:solidFill>
              <a:schemeClr val="lt1"/>
            </a:solidFill>
            <a:prstDash val="solid"/>
            <a:round/>
            <a:headEnd len="sm" w="sm" type="none"/>
            <a:tailEnd len="sm" w="sm" type="none"/>
          </a:ln>
        </p:spPr>
      </p:pic>
      <p:pic>
        <p:nvPicPr>
          <p:cNvPr id="563" name="Google Shape;563;p63"/>
          <p:cNvPicPr preferRelativeResize="0"/>
          <p:nvPr/>
        </p:nvPicPr>
        <p:blipFill rotWithShape="1">
          <a:blip r:embed="rId3">
            <a:alphaModFix/>
          </a:blip>
          <a:srcRect b="68135" l="0" r="0" t="0"/>
          <a:stretch/>
        </p:blipFill>
        <p:spPr>
          <a:xfrm>
            <a:off x="154875" y="2097925"/>
            <a:ext cx="4398000" cy="1029600"/>
          </a:xfrm>
          <a:prstGeom prst="roundRect">
            <a:avLst>
              <a:gd fmla="val 16667" name="adj"/>
            </a:avLst>
          </a:prstGeom>
          <a:noFill/>
          <a:ln cap="flat" cmpd="sng" w="19050">
            <a:solidFill>
              <a:schemeClr val="lt1"/>
            </a:solidFill>
            <a:prstDash val="solid"/>
            <a:round/>
            <a:headEnd len="sm" w="sm" type="none"/>
            <a:tailEnd len="sm" w="sm" type="none"/>
          </a:ln>
        </p:spPr>
      </p:pic>
      <p:sp>
        <p:nvSpPr>
          <p:cNvPr id="564" name="Google Shape;564;p63"/>
          <p:cNvSpPr txBox="1"/>
          <p:nvPr/>
        </p:nvSpPr>
        <p:spPr>
          <a:xfrm>
            <a:off x="88425" y="1451638"/>
            <a:ext cx="653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Create Linear Regression model based on subset of input </a:t>
            </a:r>
            <a:endParaRPr b="1" sz="1300">
              <a:solidFill>
                <a:schemeClr val="lt2"/>
              </a:solidFill>
              <a:latin typeface="Rajdhani"/>
              <a:ea typeface="Rajdhani"/>
              <a:cs typeface="Rajdhani"/>
              <a:sym typeface="Rajdhani"/>
            </a:endParaRPr>
          </a:p>
          <a:p>
            <a:pPr indent="0" lvl="0" marL="0" rtl="0" algn="l">
              <a:spcBef>
                <a:spcPts val="0"/>
              </a:spcBef>
              <a:spcAft>
                <a:spcPts val="0"/>
              </a:spcAft>
              <a:buNone/>
            </a:pPr>
            <a:r>
              <a:rPr b="1" lang="en" sz="1300">
                <a:solidFill>
                  <a:schemeClr val="lt2"/>
                </a:solidFill>
                <a:latin typeface="Rajdhani"/>
                <a:ea typeface="Rajdhani"/>
                <a:cs typeface="Rajdhani"/>
                <a:sym typeface="Rajdhani"/>
              </a:rPr>
              <a:t>data frame</a:t>
            </a:r>
            <a:r>
              <a:rPr b="1" lang="en" sz="1300">
                <a:solidFill>
                  <a:schemeClr val="lt2"/>
                </a:solidFill>
                <a:latin typeface="Rajdhani"/>
                <a:ea typeface="Rajdhani"/>
                <a:cs typeface="Rajdhani"/>
                <a:sym typeface="Rajdhani"/>
              </a:rPr>
              <a:t> selected:</a:t>
            </a:r>
            <a:endParaRPr b="1" sz="1300">
              <a:solidFill>
                <a:schemeClr val="lt2"/>
              </a:solidFill>
              <a:latin typeface="Rajdhani"/>
              <a:ea typeface="Rajdhani"/>
              <a:cs typeface="Rajdhani"/>
              <a:sym typeface="Rajdhani"/>
            </a:endParaRPr>
          </a:p>
        </p:txBody>
      </p:sp>
      <p:sp>
        <p:nvSpPr>
          <p:cNvPr id="565" name="Google Shape;565;p63"/>
          <p:cNvSpPr/>
          <p:nvPr/>
        </p:nvSpPr>
        <p:spPr>
          <a:xfrm>
            <a:off x="5209575" y="2591225"/>
            <a:ext cx="1880700" cy="1004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3"/>
          <p:cNvSpPr txBox="1"/>
          <p:nvPr/>
        </p:nvSpPr>
        <p:spPr>
          <a:xfrm>
            <a:off x="154875" y="3683025"/>
            <a:ext cx="664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ajdhani"/>
                <a:ea typeface="Rajdhani"/>
                <a:cs typeface="Rajdhani"/>
                <a:sym typeface="Rajdhani"/>
              </a:rPr>
              <a:t>R-Squared Test Score: 0.448 → 0.453 (Model is able to better explain variation)</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RMSE Test Score: 62.69 → 62.79 (Model has slightly worse fit)</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MAE Test Score: 47.94 → 47.58 (Slightly smaller absolute error)</a:t>
            </a:r>
            <a:endParaRPr b="1">
              <a:solidFill>
                <a:schemeClr val="lt2"/>
              </a:solidFill>
              <a:latin typeface="Rajdhani"/>
              <a:ea typeface="Rajdhani"/>
              <a:cs typeface="Rajdhani"/>
              <a:sym typeface="Rajdhan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64"/>
          <p:cNvPicPr preferRelativeResize="0"/>
          <p:nvPr/>
        </p:nvPicPr>
        <p:blipFill>
          <a:blip r:embed="rId3">
            <a:alphaModFix/>
          </a:blip>
          <a:stretch>
            <a:fillRect/>
          </a:stretch>
        </p:blipFill>
        <p:spPr>
          <a:xfrm>
            <a:off x="209625" y="2056959"/>
            <a:ext cx="3472200" cy="1427400"/>
          </a:xfrm>
          <a:prstGeom prst="roundRect">
            <a:avLst>
              <a:gd fmla="val 16667" name="adj"/>
            </a:avLst>
          </a:prstGeom>
          <a:noFill/>
          <a:ln>
            <a:noFill/>
          </a:ln>
        </p:spPr>
      </p:pic>
      <p:sp>
        <p:nvSpPr>
          <p:cNvPr id="572" name="Google Shape;572;p64"/>
          <p:cNvSpPr txBox="1"/>
          <p:nvPr/>
        </p:nvSpPr>
        <p:spPr>
          <a:xfrm>
            <a:off x="141325" y="1530938"/>
            <a:ext cx="43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Create XGBoost Regressor Model using default parameters:</a:t>
            </a:r>
            <a:endParaRPr b="1" sz="1300">
              <a:solidFill>
                <a:schemeClr val="lt2"/>
              </a:solidFill>
              <a:latin typeface="Rajdhani"/>
              <a:ea typeface="Rajdhani"/>
              <a:cs typeface="Rajdhani"/>
              <a:sym typeface="Rajdhani"/>
            </a:endParaRPr>
          </a:p>
        </p:txBody>
      </p:sp>
      <p:sp>
        <p:nvSpPr>
          <p:cNvPr id="573" name="Google Shape;573;p64"/>
          <p:cNvSpPr txBox="1"/>
          <p:nvPr/>
        </p:nvSpPr>
        <p:spPr>
          <a:xfrm>
            <a:off x="250600" y="2274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XGBoost Regressor</a:t>
            </a:r>
            <a:endParaRPr b="1" sz="1900">
              <a:solidFill>
                <a:schemeClr val="accent6"/>
              </a:solidFill>
              <a:latin typeface="Rajdhani"/>
              <a:ea typeface="Rajdhani"/>
              <a:cs typeface="Rajdhani"/>
              <a:sym typeface="Rajdhani"/>
            </a:endParaRPr>
          </a:p>
        </p:txBody>
      </p:sp>
      <p:sp>
        <p:nvSpPr>
          <p:cNvPr id="574" name="Google Shape;574;p64"/>
          <p:cNvSpPr txBox="1"/>
          <p:nvPr/>
        </p:nvSpPr>
        <p:spPr>
          <a:xfrm>
            <a:off x="141325" y="847925"/>
            <a:ext cx="60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Building &amp; evaluating XGBRegressor model</a:t>
            </a:r>
            <a:endParaRPr sz="1500"/>
          </a:p>
        </p:txBody>
      </p:sp>
      <p:pic>
        <p:nvPicPr>
          <p:cNvPr id="575" name="Google Shape;575;p64"/>
          <p:cNvPicPr preferRelativeResize="0"/>
          <p:nvPr/>
        </p:nvPicPr>
        <p:blipFill>
          <a:blip r:embed="rId4">
            <a:alphaModFix/>
          </a:blip>
          <a:stretch>
            <a:fillRect/>
          </a:stretch>
        </p:blipFill>
        <p:spPr>
          <a:xfrm>
            <a:off x="4479275" y="1724575"/>
            <a:ext cx="4567200" cy="2342700"/>
          </a:xfrm>
          <a:prstGeom prst="roundRect">
            <a:avLst>
              <a:gd fmla="val 16667" name="adj"/>
            </a:avLst>
          </a:prstGeom>
          <a:noFill/>
          <a:ln>
            <a:noFill/>
          </a:ln>
        </p:spPr>
      </p:pic>
      <p:sp>
        <p:nvSpPr>
          <p:cNvPr id="576" name="Google Shape;576;p64"/>
          <p:cNvSpPr/>
          <p:nvPr/>
        </p:nvSpPr>
        <p:spPr>
          <a:xfrm>
            <a:off x="4445125" y="3794275"/>
            <a:ext cx="1576500" cy="273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64"/>
          <p:cNvCxnSpPr>
            <a:stCxn id="576" idx="1"/>
            <a:endCxn id="578" idx="0"/>
          </p:cNvCxnSpPr>
          <p:nvPr/>
        </p:nvCxnSpPr>
        <p:spPr>
          <a:xfrm flipH="1">
            <a:off x="3463225" y="3930775"/>
            <a:ext cx="981900" cy="270000"/>
          </a:xfrm>
          <a:prstGeom prst="straightConnector1">
            <a:avLst/>
          </a:prstGeom>
          <a:noFill/>
          <a:ln cap="flat" cmpd="sng" w="19050">
            <a:solidFill>
              <a:schemeClr val="lt1"/>
            </a:solidFill>
            <a:prstDash val="solid"/>
            <a:round/>
            <a:headEnd len="med" w="med" type="none"/>
            <a:tailEnd len="med" w="med" type="none"/>
          </a:ln>
        </p:spPr>
      </p:cxnSp>
      <p:sp>
        <p:nvSpPr>
          <p:cNvPr id="578" name="Google Shape;578;p64"/>
          <p:cNvSpPr/>
          <p:nvPr/>
        </p:nvSpPr>
        <p:spPr>
          <a:xfrm>
            <a:off x="1277350" y="4200775"/>
            <a:ext cx="4371600" cy="7035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Rajdhani"/>
                <a:ea typeface="Rajdhani"/>
                <a:cs typeface="Rajdhani"/>
                <a:sym typeface="Rajdhani"/>
              </a:rPr>
              <a:t>Much Higher R-Squared Train Score compared to Test Score</a:t>
            </a:r>
            <a:endParaRPr b="1" sz="1300">
              <a:solidFill>
                <a:schemeClr val="lt2"/>
              </a:solidFill>
              <a:latin typeface="Rajdhani"/>
              <a:ea typeface="Rajdhani"/>
              <a:cs typeface="Rajdhani"/>
              <a:sym typeface="Rajdhani"/>
            </a:endParaRPr>
          </a:p>
          <a:p>
            <a:pPr indent="0" lvl="0" marL="0" rtl="0" algn="ctr">
              <a:spcBef>
                <a:spcPts val="0"/>
              </a:spcBef>
              <a:spcAft>
                <a:spcPts val="0"/>
              </a:spcAft>
              <a:buNone/>
            </a:pPr>
            <a:r>
              <a:rPr b="1" lang="en" sz="1300">
                <a:solidFill>
                  <a:schemeClr val="lt2"/>
                </a:solidFill>
                <a:latin typeface="Rajdhani"/>
                <a:ea typeface="Rajdhani"/>
                <a:cs typeface="Rajdhani"/>
                <a:sym typeface="Rajdhani"/>
              </a:rPr>
              <a:t>→ Slightly overfitting</a:t>
            </a:r>
            <a:endParaRPr b="1" sz="1300">
              <a:solidFill>
                <a:schemeClr val="lt2"/>
              </a:solidFill>
              <a:latin typeface="Rajdhani"/>
              <a:ea typeface="Rajdhani"/>
              <a:cs typeface="Rajdhani"/>
              <a:sym typeface="Rajdhani"/>
            </a:endParaRPr>
          </a:p>
        </p:txBody>
      </p:sp>
      <p:sp>
        <p:nvSpPr>
          <p:cNvPr id="579" name="Google Shape;579;p64"/>
          <p:cNvSpPr/>
          <p:nvPr/>
        </p:nvSpPr>
        <p:spPr>
          <a:xfrm>
            <a:off x="4515550" y="3297750"/>
            <a:ext cx="2526900" cy="273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4"/>
          <p:cNvSpPr/>
          <p:nvPr/>
        </p:nvSpPr>
        <p:spPr>
          <a:xfrm>
            <a:off x="3785125" y="2542500"/>
            <a:ext cx="660000" cy="456300"/>
          </a:xfrm>
          <a:prstGeom prst="stripedRightArrow">
            <a:avLst>
              <a:gd fmla="val 50000" name="adj1"/>
              <a:gd fmla="val 50000" name="adj2"/>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4"/>
          <p:cNvSpPr txBox="1"/>
          <p:nvPr/>
        </p:nvSpPr>
        <p:spPr>
          <a:xfrm>
            <a:off x="4515550" y="1273513"/>
            <a:ext cx="43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Regression model comparison metric - RMSE &amp; R-Squared</a:t>
            </a:r>
            <a:r>
              <a:rPr b="1" lang="en" sz="1300">
                <a:solidFill>
                  <a:schemeClr val="lt2"/>
                </a:solidFill>
                <a:latin typeface="Rajdhani"/>
                <a:ea typeface="Rajdhani"/>
                <a:cs typeface="Rajdhani"/>
                <a:sym typeface="Rajdhani"/>
              </a:rPr>
              <a:t>:</a:t>
            </a:r>
            <a:endParaRPr b="1" sz="1300">
              <a:solidFill>
                <a:schemeClr val="lt2"/>
              </a:solidFill>
              <a:latin typeface="Rajdhani"/>
              <a:ea typeface="Rajdhani"/>
              <a:cs typeface="Rajdhani"/>
              <a:sym typeface="Rajdhan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5"/>
          <p:cNvSpPr txBox="1"/>
          <p:nvPr/>
        </p:nvSpPr>
        <p:spPr>
          <a:xfrm>
            <a:off x="270975" y="771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XGBoost Regressor</a:t>
            </a:r>
            <a:endParaRPr b="1" sz="1900">
              <a:solidFill>
                <a:schemeClr val="accent6"/>
              </a:solidFill>
              <a:latin typeface="Rajdhani"/>
              <a:ea typeface="Rajdhani"/>
              <a:cs typeface="Rajdhani"/>
              <a:sym typeface="Rajdhani"/>
            </a:endParaRPr>
          </a:p>
        </p:txBody>
      </p:sp>
      <p:sp>
        <p:nvSpPr>
          <p:cNvPr id="587" name="Google Shape;587;p65"/>
          <p:cNvSpPr txBox="1"/>
          <p:nvPr/>
        </p:nvSpPr>
        <p:spPr>
          <a:xfrm>
            <a:off x="175325" y="581475"/>
            <a:ext cx="787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Find best max_depth value to determine model complexity</a:t>
            </a:r>
            <a:endParaRPr sz="1500">
              <a:solidFill>
                <a:schemeClr val="lt1"/>
              </a:solidFill>
            </a:endParaRPr>
          </a:p>
        </p:txBody>
      </p:sp>
      <p:pic>
        <p:nvPicPr>
          <p:cNvPr id="588" name="Google Shape;588;p65"/>
          <p:cNvPicPr preferRelativeResize="0"/>
          <p:nvPr/>
        </p:nvPicPr>
        <p:blipFill>
          <a:blip r:embed="rId3">
            <a:alphaModFix/>
          </a:blip>
          <a:stretch>
            <a:fillRect/>
          </a:stretch>
        </p:blipFill>
        <p:spPr>
          <a:xfrm>
            <a:off x="202775" y="2143725"/>
            <a:ext cx="3376800" cy="1603200"/>
          </a:xfrm>
          <a:prstGeom prst="roundRect">
            <a:avLst>
              <a:gd fmla="val 16667" name="adj"/>
            </a:avLst>
          </a:prstGeom>
          <a:noFill/>
          <a:ln>
            <a:noFill/>
          </a:ln>
        </p:spPr>
      </p:pic>
      <p:sp>
        <p:nvSpPr>
          <p:cNvPr id="589" name="Google Shape;589;p65"/>
          <p:cNvSpPr txBox="1"/>
          <p:nvPr/>
        </p:nvSpPr>
        <p:spPr>
          <a:xfrm>
            <a:off x="175325" y="1473500"/>
            <a:ext cx="401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Store train_mse and test_mse values based on range of max_depth value from 2 to 9:</a:t>
            </a:r>
            <a:endParaRPr b="1" sz="1300">
              <a:solidFill>
                <a:schemeClr val="lt2"/>
              </a:solidFill>
              <a:latin typeface="Rajdhani"/>
              <a:ea typeface="Rajdhani"/>
              <a:cs typeface="Rajdhani"/>
              <a:sym typeface="Rajdhani"/>
            </a:endParaRPr>
          </a:p>
        </p:txBody>
      </p:sp>
      <p:sp>
        <p:nvSpPr>
          <p:cNvPr id="590" name="Google Shape;590;p65"/>
          <p:cNvSpPr/>
          <p:nvPr/>
        </p:nvSpPr>
        <p:spPr>
          <a:xfrm>
            <a:off x="3655425" y="2508325"/>
            <a:ext cx="660000" cy="456300"/>
          </a:xfrm>
          <a:prstGeom prst="stripedRightArrow">
            <a:avLst>
              <a:gd fmla="val 50000" name="adj1"/>
              <a:gd fmla="val 50000" name="adj2"/>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65"/>
          <p:cNvPicPr preferRelativeResize="0"/>
          <p:nvPr/>
        </p:nvPicPr>
        <p:blipFill rotWithShape="1">
          <a:blip r:embed="rId4">
            <a:alphaModFix/>
          </a:blip>
          <a:srcRect b="62593" l="0" r="0" t="0"/>
          <a:stretch/>
        </p:blipFill>
        <p:spPr>
          <a:xfrm>
            <a:off x="4391275" y="1358250"/>
            <a:ext cx="2697675" cy="1546774"/>
          </a:xfrm>
          <a:prstGeom prst="rect">
            <a:avLst/>
          </a:prstGeom>
          <a:noFill/>
          <a:ln>
            <a:noFill/>
          </a:ln>
        </p:spPr>
      </p:pic>
      <p:pic>
        <p:nvPicPr>
          <p:cNvPr id="592" name="Google Shape;592;p65"/>
          <p:cNvPicPr preferRelativeResize="0"/>
          <p:nvPr/>
        </p:nvPicPr>
        <p:blipFill rotWithShape="1">
          <a:blip r:embed="rId4">
            <a:alphaModFix/>
          </a:blip>
          <a:srcRect b="4616" l="0" r="0" t="59427"/>
          <a:stretch/>
        </p:blipFill>
        <p:spPr>
          <a:xfrm>
            <a:off x="4370550" y="3381200"/>
            <a:ext cx="2739125" cy="1509576"/>
          </a:xfrm>
          <a:prstGeom prst="rect">
            <a:avLst/>
          </a:prstGeom>
          <a:noFill/>
          <a:ln>
            <a:noFill/>
          </a:ln>
        </p:spPr>
      </p:pic>
      <p:sp>
        <p:nvSpPr>
          <p:cNvPr id="593" name="Google Shape;593;p65"/>
          <p:cNvSpPr txBox="1"/>
          <p:nvPr/>
        </p:nvSpPr>
        <p:spPr>
          <a:xfrm>
            <a:off x="4315413" y="2996300"/>
            <a:ext cx="269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With Cross-Validation measures</a:t>
            </a:r>
            <a:endParaRPr/>
          </a:p>
        </p:txBody>
      </p:sp>
      <p:sp>
        <p:nvSpPr>
          <p:cNvPr id="594" name="Google Shape;594;p65"/>
          <p:cNvSpPr txBox="1"/>
          <p:nvPr/>
        </p:nvSpPr>
        <p:spPr>
          <a:xfrm>
            <a:off x="4370538" y="1003875"/>
            <a:ext cx="269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Without Cross-Validation measures:</a:t>
            </a:r>
            <a:endParaRPr/>
          </a:p>
        </p:txBody>
      </p:sp>
      <p:sp>
        <p:nvSpPr>
          <p:cNvPr id="595" name="Google Shape;595;p65"/>
          <p:cNvSpPr txBox="1"/>
          <p:nvPr/>
        </p:nvSpPr>
        <p:spPr>
          <a:xfrm>
            <a:off x="7013025" y="3709100"/>
            <a:ext cx="2221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2"/>
                </a:solidFill>
                <a:latin typeface="Rajdhani"/>
                <a:ea typeface="Rajdhani"/>
                <a:cs typeface="Rajdhani"/>
                <a:sym typeface="Rajdhani"/>
              </a:rPr>
              <a:t>Testing MSE increases after max_depth = 6</a:t>
            </a:r>
            <a:endParaRPr b="1" sz="1300">
              <a:solidFill>
                <a:schemeClr val="lt2"/>
              </a:solidFill>
              <a:latin typeface="Rajdhani"/>
              <a:ea typeface="Rajdhani"/>
              <a:cs typeface="Rajdhani"/>
              <a:sym typeface="Rajdhani"/>
            </a:endParaRPr>
          </a:p>
          <a:p>
            <a:pPr indent="0" lvl="0" marL="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rtl="0" algn="ctr">
              <a:spcBef>
                <a:spcPts val="0"/>
              </a:spcBef>
              <a:spcAft>
                <a:spcPts val="0"/>
              </a:spcAft>
              <a:buNone/>
            </a:pPr>
            <a:r>
              <a:rPr b="1" lang="en" sz="1300">
                <a:solidFill>
                  <a:schemeClr val="lt2"/>
                </a:solidFill>
                <a:latin typeface="Rajdhani"/>
                <a:ea typeface="Rajdhani"/>
                <a:cs typeface="Rajdhani"/>
                <a:sym typeface="Rajdhani"/>
              </a:rPr>
              <a:t>Use max_depth = 6</a:t>
            </a:r>
            <a:endParaRPr b="1" sz="1300">
              <a:solidFill>
                <a:schemeClr val="lt2"/>
              </a:solidFill>
              <a:latin typeface="Rajdhani"/>
              <a:ea typeface="Rajdhani"/>
              <a:cs typeface="Rajdhani"/>
              <a:sym typeface="Rajdhan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nvSpPr>
        <p:spPr>
          <a:xfrm>
            <a:off x="277750" y="26837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XGBoost Regressor</a:t>
            </a:r>
            <a:endParaRPr b="1" sz="1900">
              <a:solidFill>
                <a:schemeClr val="accent6"/>
              </a:solidFill>
              <a:latin typeface="Rajdhani"/>
              <a:ea typeface="Rajdhani"/>
              <a:cs typeface="Rajdhani"/>
              <a:sym typeface="Rajdhani"/>
            </a:endParaRPr>
          </a:p>
        </p:txBody>
      </p:sp>
      <p:sp>
        <p:nvSpPr>
          <p:cNvPr id="601" name="Google Shape;601;p66"/>
          <p:cNvSpPr txBox="1"/>
          <p:nvPr/>
        </p:nvSpPr>
        <p:spPr>
          <a:xfrm>
            <a:off x="182100" y="772725"/>
            <a:ext cx="877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Step 3: Improved XGBoost Model evaluation based on best max_depth found</a:t>
            </a:r>
            <a:endParaRPr sz="1500">
              <a:solidFill>
                <a:schemeClr val="lt2"/>
              </a:solidFill>
            </a:endParaRPr>
          </a:p>
        </p:txBody>
      </p:sp>
      <p:pic>
        <p:nvPicPr>
          <p:cNvPr id="602" name="Google Shape;602;p66"/>
          <p:cNvPicPr preferRelativeResize="0"/>
          <p:nvPr/>
        </p:nvPicPr>
        <p:blipFill>
          <a:blip r:embed="rId3">
            <a:alphaModFix/>
          </a:blip>
          <a:stretch>
            <a:fillRect/>
          </a:stretch>
        </p:blipFill>
        <p:spPr>
          <a:xfrm>
            <a:off x="270975" y="1694000"/>
            <a:ext cx="4895700" cy="2004900"/>
          </a:xfrm>
          <a:prstGeom prst="roundRect">
            <a:avLst>
              <a:gd fmla="val 16667" name="adj"/>
            </a:avLst>
          </a:prstGeom>
          <a:noFill/>
          <a:ln cap="flat" cmpd="sng" w="19050">
            <a:solidFill>
              <a:schemeClr val="lt1"/>
            </a:solidFill>
            <a:prstDash val="solid"/>
            <a:round/>
            <a:headEnd len="sm" w="sm" type="none"/>
            <a:tailEnd len="sm" w="sm" type="none"/>
          </a:ln>
        </p:spPr>
      </p:pic>
      <p:sp>
        <p:nvSpPr>
          <p:cNvPr id="603" name="Google Shape;603;p66"/>
          <p:cNvSpPr txBox="1"/>
          <p:nvPr/>
        </p:nvSpPr>
        <p:spPr>
          <a:xfrm>
            <a:off x="5225500" y="1502750"/>
            <a:ext cx="3825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Before and After comparison:</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Testing RMSE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53.806 → 52.133</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has a slightly better fit)</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Cross-Validated RMSE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59.219 → 56.493</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has a better fit)</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Testing R-Squared Value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0.593 → 0.618</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is able to explain 61.8% of variation + reduced overfitting)</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nvSpPr>
        <p:spPr>
          <a:xfrm>
            <a:off x="250600" y="2274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Support Vector Regression model</a:t>
            </a:r>
            <a:endParaRPr b="1" sz="1900">
              <a:solidFill>
                <a:schemeClr val="accent6"/>
              </a:solidFill>
              <a:latin typeface="Rajdhani"/>
              <a:ea typeface="Rajdhani"/>
              <a:cs typeface="Rajdhani"/>
              <a:sym typeface="Rajdhani"/>
            </a:endParaRPr>
          </a:p>
        </p:txBody>
      </p:sp>
      <p:sp>
        <p:nvSpPr>
          <p:cNvPr id="609" name="Google Shape;609;p67"/>
          <p:cNvSpPr txBox="1"/>
          <p:nvPr/>
        </p:nvSpPr>
        <p:spPr>
          <a:xfrm>
            <a:off x="189125" y="827450"/>
            <a:ext cx="609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1: Building &amp; evaluating SVR model</a:t>
            </a:r>
            <a:endParaRPr sz="1500"/>
          </a:p>
        </p:txBody>
      </p:sp>
      <p:pic>
        <p:nvPicPr>
          <p:cNvPr id="610" name="Google Shape;610;p67"/>
          <p:cNvPicPr preferRelativeResize="0"/>
          <p:nvPr/>
        </p:nvPicPr>
        <p:blipFill>
          <a:blip r:embed="rId3">
            <a:alphaModFix/>
          </a:blip>
          <a:stretch>
            <a:fillRect/>
          </a:stretch>
        </p:blipFill>
        <p:spPr>
          <a:xfrm>
            <a:off x="250600" y="1347375"/>
            <a:ext cx="4831500" cy="3498300"/>
          </a:xfrm>
          <a:prstGeom prst="roundRect">
            <a:avLst>
              <a:gd fmla="val 16667" name="adj"/>
            </a:avLst>
          </a:prstGeom>
          <a:noFill/>
          <a:ln>
            <a:noFill/>
          </a:ln>
        </p:spPr>
      </p:pic>
      <p:sp>
        <p:nvSpPr>
          <p:cNvPr id="611" name="Google Shape;611;p67"/>
          <p:cNvSpPr/>
          <p:nvPr/>
        </p:nvSpPr>
        <p:spPr>
          <a:xfrm>
            <a:off x="161800" y="1439800"/>
            <a:ext cx="3813600" cy="572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67"/>
          <p:cNvCxnSpPr>
            <a:stCxn id="611" idx="3"/>
            <a:endCxn id="613" idx="1"/>
          </p:cNvCxnSpPr>
          <p:nvPr/>
        </p:nvCxnSpPr>
        <p:spPr>
          <a:xfrm>
            <a:off x="3975400" y="1726150"/>
            <a:ext cx="1174800" cy="0"/>
          </a:xfrm>
          <a:prstGeom prst="straightConnector1">
            <a:avLst/>
          </a:prstGeom>
          <a:noFill/>
          <a:ln cap="flat" cmpd="sng" w="28575">
            <a:solidFill>
              <a:schemeClr val="dk2"/>
            </a:solidFill>
            <a:prstDash val="solid"/>
            <a:round/>
            <a:headEnd len="med" w="med" type="none"/>
            <a:tailEnd len="med" w="med" type="none"/>
          </a:ln>
        </p:spPr>
      </p:cxnSp>
      <p:sp>
        <p:nvSpPr>
          <p:cNvPr id="613" name="Google Shape;613;p67"/>
          <p:cNvSpPr/>
          <p:nvPr/>
        </p:nvSpPr>
        <p:spPr>
          <a:xfrm>
            <a:off x="5150200" y="1148950"/>
            <a:ext cx="3813600" cy="11544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solidFill>
                <a:schemeClr val="lt2"/>
              </a:solidFill>
              <a:latin typeface="Rajdhani"/>
              <a:ea typeface="Rajdhani"/>
              <a:cs typeface="Rajdhani"/>
              <a:sym typeface="Rajdhani"/>
            </a:endParaRPr>
          </a:p>
          <a:p>
            <a:pPr indent="0" lvl="0" marL="0" rtl="0" algn="l">
              <a:spcBef>
                <a:spcPts val="0"/>
              </a:spcBef>
              <a:spcAft>
                <a:spcPts val="0"/>
              </a:spcAft>
              <a:buNone/>
            </a:pPr>
            <a:r>
              <a:rPr b="1" lang="en" u="sng">
                <a:solidFill>
                  <a:schemeClr val="lt2"/>
                </a:solidFill>
                <a:latin typeface="Rajdhani"/>
                <a:ea typeface="Rajdhani"/>
                <a:cs typeface="Rajdhani"/>
                <a:sym typeface="Rajdhani"/>
              </a:rPr>
              <a:t>Building SVR Model:</a:t>
            </a:r>
            <a:endParaRPr b="1" u="sng">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‘Linear’ → Assumes data is linearly separable</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‘Gamma’ → Kernel coefficient</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C = 0.1 → Default value </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(Small margin of regularization)</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p:txBody>
      </p:sp>
      <p:sp>
        <p:nvSpPr>
          <p:cNvPr id="614" name="Google Shape;614;p67"/>
          <p:cNvSpPr/>
          <p:nvPr/>
        </p:nvSpPr>
        <p:spPr>
          <a:xfrm>
            <a:off x="250600" y="3873000"/>
            <a:ext cx="2919000" cy="313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7"/>
          <p:cNvSpPr/>
          <p:nvPr/>
        </p:nvSpPr>
        <p:spPr>
          <a:xfrm>
            <a:off x="250600" y="4476200"/>
            <a:ext cx="1689300" cy="313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67"/>
          <p:cNvCxnSpPr>
            <a:stCxn id="615" idx="3"/>
            <a:endCxn id="617" idx="1"/>
          </p:cNvCxnSpPr>
          <p:nvPr/>
        </p:nvCxnSpPr>
        <p:spPr>
          <a:xfrm flipH="1" rot="10800000">
            <a:off x="1939900" y="3452900"/>
            <a:ext cx="3313800" cy="1180200"/>
          </a:xfrm>
          <a:prstGeom prst="straightConnector1">
            <a:avLst/>
          </a:prstGeom>
          <a:noFill/>
          <a:ln cap="flat" cmpd="sng" w="28575">
            <a:solidFill>
              <a:schemeClr val="dk2"/>
            </a:solidFill>
            <a:prstDash val="solid"/>
            <a:round/>
            <a:headEnd len="med" w="med" type="none"/>
            <a:tailEnd len="med" w="med" type="none"/>
          </a:ln>
        </p:spPr>
      </p:cxnSp>
      <p:sp>
        <p:nvSpPr>
          <p:cNvPr id="617" name="Google Shape;617;p67"/>
          <p:cNvSpPr/>
          <p:nvPr/>
        </p:nvSpPr>
        <p:spPr>
          <a:xfrm>
            <a:off x="5253700" y="3032700"/>
            <a:ext cx="3606600" cy="8403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u="sng">
                <a:solidFill>
                  <a:schemeClr val="lt2"/>
                </a:solidFill>
                <a:latin typeface="Rajdhani"/>
                <a:ea typeface="Rajdhani"/>
                <a:cs typeface="Rajdhani"/>
                <a:sym typeface="Rajdhani"/>
              </a:rPr>
              <a:t>R-Squared score are very low</a:t>
            </a:r>
            <a:endParaRPr b="1" u="sng">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Model Only able to explain 31.5% of variation</a:t>
            </a:r>
            <a:endParaRPr b="1">
              <a:solidFill>
                <a:schemeClr val="lt2"/>
              </a:solidFill>
              <a:latin typeface="Rajdhani"/>
              <a:ea typeface="Rajdhani"/>
              <a:cs typeface="Rajdhani"/>
              <a:sym typeface="Rajdhan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8"/>
          <p:cNvSpPr txBox="1"/>
          <p:nvPr/>
        </p:nvSpPr>
        <p:spPr>
          <a:xfrm>
            <a:off x="250600" y="2274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Support Vector Regression model</a:t>
            </a:r>
            <a:endParaRPr b="1" sz="1900">
              <a:solidFill>
                <a:schemeClr val="accent6"/>
              </a:solidFill>
              <a:latin typeface="Rajdhani"/>
              <a:ea typeface="Rajdhani"/>
              <a:cs typeface="Rajdhani"/>
              <a:sym typeface="Rajdhani"/>
            </a:endParaRPr>
          </a:p>
        </p:txBody>
      </p:sp>
      <p:sp>
        <p:nvSpPr>
          <p:cNvPr id="623" name="Google Shape;623;p68"/>
          <p:cNvSpPr txBox="1"/>
          <p:nvPr/>
        </p:nvSpPr>
        <p:spPr>
          <a:xfrm>
            <a:off x="189125" y="827450"/>
            <a:ext cx="847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2: Using RandomizedSearchCV to improve model performance</a:t>
            </a:r>
            <a:endParaRPr sz="1500"/>
          </a:p>
        </p:txBody>
      </p:sp>
      <p:pic>
        <p:nvPicPr>
          <p:cNvPr id="624" name="Google Shape;624;p68"/>
          <p:cNvPicPr preferRelativeResize="0"/>
          <p:nvPr/>
        </p:nvPicPr>
        <p:blipFill rotWithShape="1">
          <a:blip r:embed="rId3">
            <a:alphaModFix/>
          </a:blip>
          <a:srcRect b="0" l="2553" r="0" t="0"/>
          <a:stretch/>
        </p:blipFill>
        <p:spPr>
          <a:xfrm>
            <a:off x="312925" y="1586450"/>
            <a:ext cx="4377600" cy="2434200"/>
          </a:xfrm>
          <a:prstGeom prst="roundRect">
            <a:avLst>
              <a:gd fmla="val 16667" name="adj"/>
            </a:avLst>
          </a:prstGeom>
          <a:noFill/>
          <a:ln cap="flat" cmpd="sng" w="28575">
            <a:solidFill>
              <a:schemeClr val="lt1"/>
            </a:solidFill>
            <a:prstDash val="solid"/>
            <a:round/>
            <a:headEnd len="sm" w="sm" type="none"/>
            <a:tailEnd len="sm" w="sm" type="none"/>
          </a:ln>
        </p:spPr>
      </p:pic>
      <p:sp>
        <p:nvSpPr>
          <p:cNvPr id="625" name="Google Shape;625;p68"/>
          <p:cNvSpPr txBox="1"/>
          <p:nvPr/>
        </p:nvSpPr>
        <p:spPr>
          <a:xfrm>
            <a:off x="4690525" y="1552275"/>
            <a:ext cx="41280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Parameters used in RandomizedSearchCV</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Testing between linear and polynomial kernel</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Testing higher C Value (default = 1) for larger </a:t>
            </a:r>
            <a:endParaRPr b="1" sz="1300">
              <a:solidFill>
                <a:schemeClr val="lt2"/>
              </a:solidFill>
              <a:latin typeface="Rajdhani"/>
              <a:ea typeface="Rajdhani"/>
              <a:cs typeface="Rajdhani"/>
              <a:sym typeface="Rajdhani"/>
            </a:endParaRPr>
          </a:p>
          <a:p>
            <a:pPr indent="0" lvl="0" marL="457200" rtl="0" algn="l">
              <a:spcBef>
                <a:spcPts val="0"/>
              </a:spcBef>
              <a:spcAft>
                <a:spcPts val="0"/>
              </a:spcAft>
              <a:buNone/>
            </a:pPr>
            <a:r>
              <a:rPr b="1" lang="en" sz="1300">
                <a:solidFill>
                  <a:schemeClr val="lt2"/>
                </a:solidFill>
                <a:latin typeface="Rajdhani"/>
                <a:ea typeface="Rajdhani"/>
                <a:cs typeface="Rajdhani"/>
                <a:sym typeface="Rajdhani"/>
              </a:rPr>
              <a:t>margin of regularization</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Degree of the polynomial kernel function</a:t>
            </a:r>
            <a:endParaRPr b="1" sz="1300">
              <a:solidFill>
                <a:schemeClr val="lt2"/>
              </a:solidFill>
              <a:latin typeface="Rajdhani"/>
              <a:ea typeface="Rajdhani"/>
              <a:cs typeface="Rajdhani"/>
              <a:sym typeface="Rajdhani"/>
            </a:endParaRPr>
          </a:p>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Coef0 - control how the model is influenced by high degree polynomial</a:t>
            </a:r>
            <a:endParaRPr b="1" sz="1300">
              <a:solidFill>
                <a:schemeClr val="lt2"/>
              </a:solidFill>
              <a:latin typeface="Rajdhani"/>
              <a:ea typeface="Rajdhani"/>
              <a:cs typeface="Rajdhani"/>
              <a:sym typeface="Rajdhani"/>
            </a:endParaRPr>
          </a:p>
        </p:txBody>
      </p:sp>
      <p:sp>
        <p:nvSpPr>
          <p:cNvPr id="626" name="Google Shape;626;p68"/>
          <p:cNvSpPr/>
          <p:nvPr/>
        </p:nvSpPr>
        <p:spPr>
          <a:xfrm>
            <a:off x="277925" y="3786300"/>
            <a:ext cx="3096300" cy="313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8"/>
          <p:cNvSpPr txBox="1"/>
          <p:nvPr/>
        </p:nvSpPr>
        <p:spPr>
          <a:xfrm>
            <a:off x="532775" y="4159050"/>
            <a:ext cx="244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Rajdhani"/>
                <a:ea typeface="Rajdhani"/>
                <a:cs typeface="Rajdhani"/>
                <a:sym typeface="Rajdhani"/>
              </a:rPr>
              <a:t>Best parameters to build model</a:t>
            </a:r>
            <a:endParaRPr b="1" sz="1300">
              <a:solidFill>
                <a:schemeClr val="lt2"/>
              </a:solidFill>
              <a:latin typeface="Rajdhani"/>
              <a:ea typeface="Rajdhani"/>
              <a:cs typeface="Rajdhani"/>
              <a:sym typeface="Rajdhan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nvSpPr>
        <p:spPr>
          <a:xfrm>
            <a:off x="250600" y="2274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Support Vector Regression model</a:t>
            </a:r>
            <a:endParaRPr b="1" sz="1900">
              <a:solidFill>
                <a:schemeClr val="accent6"/>
              </a:solidFill>
              <a:latin typeface="Rajdhani"/>
              <a:ea typeface="Rajdhani"/>
              <a:cs typeface="Rajdhani"/>
              <a:sym typeface="Rajdhani"/>
            </a:endParaRPr>
          </a:p>
        </p:txBody>
      </p:sp>
      <p:sp>
        <p:nvSpPr>
          <p:cNvPr id="633" name="Google Shape;633;p69"/>
          <p:cNvSpPr txBox="1"/>
          <p:nvPr/>
        </p:nvSpPr>
        <p:spPr>
          <a:xfrm>
            <a:off x="189125" y="827450"/>
            <a:ext cx="847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Rajdhani"/>
                <a:ea typeface="Rajdhani"/>
                <a:cs typeface="Rajdhani"/>
                <a:sym typeface="Rajdhani"/>
              </a:rPr>
              <a:t>Step 3: Evaluating SVR model based on best parameters found</a:t>
            </a:r>
            <a:endParaRPr sz="1500"/>
          </a:p>
        </p:txBody>
      </p:sp>
      <p:pic>
        <p:nvPicPr>
          <p:cNvPr id="634" name="Google Shape;634;p69"/>
          <p:cNvPicPr preferRelativeResize="0"/>
          <p:nvPr/>
        </p:nvPicPr>
        <p:blipFill>
          <a:blip r:embed="rId3">
            <a:alphaModFix/>
          </a:blip>
          <a:stretch>
            <a:fillRect/>
          </a:stretch>
        </p:blipFill>
        <p:spPr>
          <a:xfrm>
            <a:off x="250600" y="1494512"/>
            <a:ext cx="4900200" cy="854100"/>
          </a:xfrm>
          <a:prstGeom prst="roundRect">
            <a:avLst>
              <a:gd fmla="val 16667" name="adj"/>
            </a:avLst>
          </a:prstGeom>
          <a:noFill/>
          <a:ln cap="flat" cmpd="sng" w="19050">
            <a:solidFill>
              <a:schemeClr val="lt1"/>
            </a:solidFill>
            <a:prstDash val="solid"/>
            <a:round/>
            <a:headEnd len="sm" w="sm" type="none"/>
            <a:tailEnd len="sm" w="sm" type="none"/>
          </a:ln>
        </p:spPr>
      </p:pic>
      <p:pic>
        <p:nvPicPr>
          <p:cNvPr id="635" name="Google Shape;635;p69"/>
          <p:cNvPicPr preferRelativeResize="0"/>
          <p:nvPr/>
        </p:nvPicPr>
        <p:blipFill>
          <a:blip r:embed="rId4">
            <a:alphaModFix/>
          </a:blip>
          <a:stretch>
            <a:fillRect/>
          </a:stretch>
        </p:blipFill>
        <p:spPr>
          <a:xfrm>
            <a:off x="250600" y="2568350"/>
            <a:ext cx="4900200" cy="2211600"/>
          </a:xfrm>
          <a:prstGeom prst="roundRect">
            <a:avLst>
              <a:gd fmla="val 16667" name="adj"/>
            </a:avLst>
          </a:prstGeom>
          <a:noFill/>
          <a:ln cap="flat" cmpd="sng" w="19050">
            <a:solidFill>
              <a:schemeClr val="dk2"/>
            </a:solidFill>
            <a:prstDash val="solid"/>
            <a:round/>
            <a:headEnd len="sm" w="sm" type="none"/>
            <a:tailEnd len="sm" w="sm" type="none"/>
          </a:ln>
        </p:spPr>
      </p:pic>
      <p:sp>
        <p:nvSpPr>
          <p:cNvPr id="636" name="Google Shape;636;p69"/>
          <p:cNvSpPr txBox="1"/>
          <p:nvPr/>
        </p:nvSpPr>
        <p:spPr>
          <a:xfrm>
            <a:off x="5225500" y="1413950"/>
            <a:ext cx="3825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Before and After RandomizedSearchCV:</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Testing RMSE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69.848 → 64.793</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has a much better fit)</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Cross-Validated RMSE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69.994 → 65.261</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has a much better fit)</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Testing R-Squared Value</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0.315 → 0.410</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rPr b="1" lang="en">
                <a:solidFill>
                  <a:schemeClr val="lt2"/>
                </a:solidFill>
                <a:latin typeface="Rajdhani"/>
                <a:ea typeface="Rajdhani"/>
                <a:cs typeface="Rajdhani"/>
                <a:sym typeface="Rajdhani"/>
              </a:rPr>
              <a:t>(Model is able to explain 41.0% of variation + slightly reduced overfitting)</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7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Summary of Findings</a:t>
            </a:r>
            <a:endParaRPr sz="3700"/>
          </a:p>
        </p:txBody>
      </p:sp>
      <p:sp>
        <p:nvSpPr>
          <p:cNvPr id="642" name="Google Shape;642;p70"/>
          <p:cNvSpPr txBox="1"/>
          <p:nvPr>
            <p:ph idx="1" type="subTitle"/>
          </p:nvPr>
        </p:nvSpPr>
        <p:spPr>
          <a:xfrm>
            <a:off x="4917750" y="3290550"/>
            <a:ext cx="3425700" cy="523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ajdhani"/>
              <a:buChar char="❏"/>
            </a:pPr>
            <a:r>
              <a:rPr b="1" lang="en" sz="1200">
                <a:latin typeface="Rajdhani"/>
                <a:ea typeface="Rajdhani"/>
                <a:cs typeface="Rajdhani"/>
                <a:sym typeface="Rajdhani"/>
              </a:rPr>
              <a:t>Findings of the two datasets</a:t>
            </a:r>
            <a:endParaRPr b="1" sz="1200">
              <a:latin typeface="Rajdhani"/>
              <a:ea typeface="Rajdhani"/>
              <a:cs typeface="Rajdhani"/>
              <a:sym typeface="Rajdhani"/>
            </a:endParaRPr>
          </a:p>
          <a:p>
            <a:pPr indent="-304800" lvl="0" marL="457200" rtl="0" algn="l">
              <a:spcBef>
                <a:spcPts val="0"/>
              </a:spcBef>
              <a:spcAft>
                <a:spcPts val="0"/>
              </a:spcAft>
              <a:buSzPts val="1200"/>
              <a:buFont typeface="Rajdhani"/>
              <a:buChar char="❏"/>
            </a:pPr>
            <a:r>
              <a:rPr b="1" lang="en" sz="1200">
                <a:latin typeface="Rajdhani"/>
                <a:ea typeface="Rajdhani"/>
                <a:cs typeface="Rajdhani"/>
                <a:sym typeface="Rajdhani"/>
              </a:rPr>
              <a:t>Possible further improvements</a:t>
            </a:r>
            <a:endParaRPr b="1" sz="1200">
              <a:latin typeface="Rajdhani"/>
              <a:ea typeface="Rajdhani"/>
              <a:cs typeface="Rajdhani"/>
              <a:sym typeface="Rajdhani"/>
            </a:endParaRPr>
          </a:p>
          <a:p>
            <a:pPr indent="0" lvl="0" marL="0" rtl="0" algn="l">
              <a:spcBef>
                <a:spcPts val="0"/>
              </a:spcBef>
              <a:spcAft>
                <a:spcPts val="0"/>
              </a:spcAft>
              <a:buNone/>
            </a:pPr>
            <a:r>
              <a:t/>
            </a:r>
            <a:endParaRPr b="1" sz="1200">
              <a:latin typeface="Rajdhani"/>
              <a:ea typeface="Rajdhani"/>
              <a:cs typeface="Rajdhani"/>
              <a:sym typeface="Rajdhani"/>
            </a:endParaRPr>
          </a:p>
        </p:txBody>
      </p:sp>
      <p:sp>
        <p:nvSpPr>
          <p:cNvPr id="643" name="Google Shape;643;p70"/>
          <p:cNvSpPr txBox="1"/>
          <p:nvPr>
            <p:ph idx="2" type="title"/>
          </p:nvPr>
        </p:nvSpPr>
        <p:spPr>
          <a:xfrm>
            <a:off x="4849176" y="1001125"/>
            <a:ext cx="2451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44" name="Google Shape;644;p70"/>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p:nvPr/>
        </p:nvSpPr>
        <p:spPr>
          <a:xfrm>
            <a:off x="327113" y="1282625"/>
            <a:ext cx="2609100" cy="5223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1 - Deduplication of Data</a:t>
            </a:r>
            <a:endParaRPr b="1" sz="1500">
              <a:latin typeface="Rajdhani"/>
              <a:ea typeface="Rajdhani"/>
              <a:cs typeface="Rajdhani"/>
              <a:sym typeface="Rajdhani"/>
            </a:endParaRPr>
          </a:p>
        </p:txBody>
      </p:sp>
      <p:sp>
        <p:nvSpPr>
          <p:cNvPr id="155" name="Google Shape;155;p26"/>
          <p:cNvSpPr txBox="1"/>
          <p:nvPr/>
        </p:nvSpPr>
        <p:spPr>
          <a:xfrm>
            <a:off x="327125" y="346350"/>
            <a:ext cx="62577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Regression Problem</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rPr b="1" lang="en" sz="1900">
                <a:solidFill>
                  <a:schemeClr val="accent6"/>
                </a:solidFill>
                <a:latin typeface="Rajdhani"/>
                <a:ea typeface="Rajdhani"/>
                <a:cs typeface="Rajdhani"/>
                <a:sym typeface="Rajdhani"/>
              </a:rPr>
              <a:t>Key Data Transformation Processes</a:t>
            </a:r>
            <a:endParaRPr b="1" sz="1900">
              <a:solidFill>
                <a:schemeClr val="accent6"/>
              </a:solidFill>
              <a:latin typeface="Rajdhani"/>
              <a:ea typeface="Rajdhani"/>
              <a:cs typeface="Rajdhani"/>
              <a:sym typeface="Rajdhani"/>
            </a:endParaRPr>
          </a:p>
        </p:txBody>
      </p:sp>
      <p:sp>
        <p:nvSpPr>
          <p:cNvPr id="156" name="Google Shape;156;p26"/>
          <p:cNvSpPr/>
          <p:nvPr/>
        </p:nvSpPr>
        <p:spPr>
          <a:xfrm>
            <a:off x="409500" y="2116325"/>
            <a:ext cx="3539700" cy="16803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2 - Missing value treatment </a:t>
            </a:r>
            <a:endParaRPr b="1" sz="1500">
              <a:latin typeface="Rajdhani"/>
              <a:ea typeface="Rajdhani"/>
              <a:cs typeface="Rajdhani"/>
              <a:sym typeface="Rajdhani"/>
            </a:endParaRPr>
          </a:p>
          <a:p>
            <a:pPr indent="0" lvl="0" marL="0" rtl="0" algn="ctr">
              <a:spcBef>
                <a:spcPts val="0"/>
              </a:spcBef>
              <a:spcAft>
                <a:spcPts val="0"/>
              </a:spcAft>
              <a:buNone/>
            </a:pPr>
            <a:r>
              <a:rPr b="1" lang="en" sz="1300">
                <a:solidFill>
                  <a:schemeClr val="dk1"/>
                </a:solidFill>
                <a:latin typeface="Rajdhani"/>
                <a:ea typeface="Rajdhani"/>
                <a:cs typeface="Rajdhani"/>
                <a:sym typeface="Rajdhani"/>
              </a:rPr>
              <a:t>‘name’ → column dropped</a:t>
            </a:r>
            <a:endParaRPr b="1" sz="1300">
              <a:solidFill>
                <a:schemeClr val="dk1"/>
              </a:solidFill>
              <a:latin typeface="Rajdhani"/>
              <a:ea typeface="Rajdhani"/>
              <a:cs typeface="Rajdhani"/>
              <a:sym typeface="Rajdhani"/>
            </a:endParaRPr>
          </a:p>
          <a:p>
            <a:pPr indent="0" lvl="0" marL="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rtl="0" algn="ctr">
              <a:spcBef>
                <a:spcPts val="0"/>
              </a:spcBef>
              <a:spcAft>
                <a:spcPts val="0"/>
              </a:spcAft>
              <a:buNone/>
            </a:pPr>
            <a:r>
              <a:rPr b="1" lang="en" sz="1300">
                <a:solidFill>
                  <a:schemeClr val="dk1"/>
                </a:solidFill>
                <a:latin typeface="Rajdhani"/>
                <a:ea typeface="Rajdhani"/>
                <a:cs typeface="Rajdhani"/>
                <a:sym typeface="Rajdhani"/>
              </a:rPr>
              <a:t>‘last_review’ → feature transformation with median number of days since last_review</a:t>
            </a:r>
            <a:endParaRPr b="1" sz="1300">
              <a:solidFill>
                <a:schemeClr val="dk1"/>
              </a:solidFill>
              <a:latin typeface="Rajdhani"/>
              <a:ea typeface="Rajdhani"/>
              <a:cs typeface="Rajdhani"/>
              <a:sym typeface="Rajdhani"/>
            </a:endParaRPr>
          </a:p>
          <a:p>
            <a:pPr indent="0" lvl="0" marL="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rtl="0" algn="ctr">
              <a:spcBef>
                <a:spcPts val="0"/>
              </a:spcBef>
              <a:spcAft>
                <a:spcPts val="0"/>
              </a:spcAft>
              <a:buNone/>
            </a:pPr>
            <a:r>
              <a:rPr b="1" lang="en" sz="1300">
                <a:solidFill>
                  <a:schemeClr val="dk1"/>
                </a:solidFill>
                <a:latin typeface="Rajdhani"/>
                <a:ea typeface="Rajdhani"/>
                <a:cs typeface="Rajdhani"/>
                <a:sym typeface="Rajdhani"/>
              </a:rPr>
              <a:t>‘Reviews_per_month’ → 0</a:t>
            </a:r>
            <a:endParaRPr b="1" sz="1300">
              <a:solidFill>
                <a:schemeClr val="dk1"/>
              </a:solidFill>
              <a:latin typeface="Rajdhani"/>
              <a:ea typeface="Rajdhani"/>
              <a:cs typeface="Rajdhani"/>
              <a:sym typeface="Rajdhani"/>
            </a:endParaRPr>
          </a:p>
        </p:txBody>
      </p:sp>
      <p:sp>
        <p:nvSpPr>
          <p:cNvPr id="157" name="Google Shape;157;p26"/>
          <p:cNvSpPr/>
          <p:nvPr/>
        </p:nvSpPr>
        <p:spPr>
          <a:xfrm>
            <a:off x="645301" y="4108025"/>
            <a:ext cx="42471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3 - Focus on Subset of Region within E-W Line</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Dropped records with ‘neighbourhood_group’</a:t>
            </a:r>
            <a:endParaRPr b="1" sz="13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from ‘North Region’ and ‘North-East Region’</a:t>
            </a:r>
            <a:endParaRPr b="1" sz="1300">
              <a:latin typeface="Rajdhani"/>
              <a:ea typeface="Rajdhani"/>
              <a:cs typeface="Rajdhani"/>
              <a:sym typeface="Rajdhani"/>
            </a:endParaRPr>
          </a:p>
        </p:txBody>
      </p:sp>
      <p:sp>
        <p:nvSpPr>
          <p:cNvPr id="158" name="Google Shape;158;p26"/>
          <p:cNvSpPr/>
          <p:nvPr/>
        </p:nvSpPr>
        <p:spPr>
          <a:xfrm>
            <a:off x="5304775" y="919038"/>
            <a:ext cx="35397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4 - Focus on Subset of Price Range</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Only </a:t>
            </a:r>
            <a:r>
              <a:rPr b="1" lang="en" sz="1300">
                <a:latin typeface="Rajdhani"/>
                <a:ea typeface="Rajdhani"/>
                <a:cs typeface="Rajdhani"/>
                <a:sym typeface="Rajdhani"/>
              </a:rPr>
              <a:t>Records with price range within IQR Range</a:t>
            </a:r>
            <a:endParaRPr b="1" sz="1300">
              <a:latin typeface="Rajdhani"/>
              <a:ea typeface="Rajdhani"/>
              <a:cs typeface="Rajdhani"/>
              <a:sym typeface="Rajdhani"/>
            </a:endParaRPr>
          </a:p>
        </p:txBody>
      </p:sp>
      <p:cxnSp>
        <p:nvCxnSpPr>
          <p:cNvPr id="159" name="Google Shape;159;p26"/>
          <p:cNvCxnSpPr>
            <a:stCxn id="154" idx="2"/>
            <a:endCxn id="156" idx="0"/>
          </p:cNvCxnSpPr>
          <p:nvPr/>
        </p:nvCxnSpPr>
        <p:spPr>
          <a:xfrm flipH="1" rot="-5400000">
            <a:off x="1749863" y="1686725"/>
            <a:ext cx="311400" cy="547800"/>
          </a:xfrm>
          <a:prstGeom prst="bentConnector3">
            <a:avLst>
              <a:gd fmla="val 50000" name="adj1"/>
            </a:avLst>
          </a:prstGeom>
          <a:noFill/>
          <a:ln cap="flat" cmpd="sng" w="38100">
            <a:solidFill>
              <a:schemeClr val="accent6"/>
            </a:solidFill>
            <a:prstDash val="solid"/>
            <a:round/>
            <a:headEnd len="med" w="med" type="none"/>
            <a:tailEnd len="med" w="med" type="none"/>
          </a:ln>
        </p:spPr>
      </p:cxnSp>
      <p:sp>
        <p:nvSpPr>
          <p:cNvPr id="160" name="Google Shape;160;p26"/>
          <p:cNvSpPr/>
          <p:nvPr/>
        </p:nvSpPr>
        <p:spPr>
          <a:xfrm>
            <a:off x="5398525" y="2003088"/>
            <a:ext cx="3352200" cy="7095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5 - Ordinal Encoding</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‘neighbourhood_group’, ‘neighbourhood’, ‘room_type’</a:t>
            </a:r>
            <a:endParaRPr b="1" sz="1300">
              <a:latin typeface="Rajdhani"/>
              <a:ea typeface="Rajdhani"/>
              <a:cs typeface="Rajdhani"/>
              <a:sym typeface="Rajdhani"/>
            </a:endParaRPr>
          </a:p>
        </p:txBody>
      </p:sp>
      <p:cxnSp>
        <p:nvCxnSpPr>
          <p:cNvPr id="161" name="Google Shape;161;p26"/>
          <p:cNvCxnSpPr>
            <a:stCxn id="156" idx="2"/>
            <a:endCxn id="157" idx="0"/>
          </p:cNvCxnSpPr>
          <p:nvPr/>
        </p:nvCxnSpPr>
        <p:spPr>
          <a:xfrm flipH="1" rot="-5400000">
            <a:off x="2318400" y="3657575"/>
            <a:ext cx="311400" cy="589500"/>
          </a:xfrm>
          <a:prstGeom prst="bentConnector3">
            <a:avLst>
              <a:gd fmla="val 50000" name="adj1"/>
            </a:avLst>
          </a:prstGeom>
          <a:noFill/>
          <a:ln cap="flat" cmpd="sng" w="38100">
            <a:solidFill>
              <a:schemeClr val="accent6"/>
            </a:solidFill>
            <a:prstDash val="solid"/>
            <a:round/>
            <a:headEnd len="med" w="med" type="none"/>
            <a:tailEnd len="med" w="med" type="none"/>
          </a:ln>
        </p:spPr>
      </p:cxnSp>
      <p:cxnSp>
        <p:nvCxnSpPr>
          <p:cNvPr id="162" name="Google Shape;162;p26"/>
          <p:cNvCxnSpPr>
            <a:stCxn id="158" idx="1"/>
            <a:endCxn id="157" idx="3"/>
          </p:cNvCxnSpPr>
          <p:nvPr/>
        </p:nvCxnSpPr>
        <p:spPr>
          <a:xfrm flipH="1">
            <a:off x="4892275" y="1273788"/>
            <a:ext cx="412500" cy="3189000"/>
          </a:xfrm>
          <a:prstGeom prst="bentConnector3">
            <a:avLst>
              <a:gd fmla="val 49985" name="adj1"/>
            </a:avLst>
          </a:prstGeom>
          <a:noFill/>
          <a:ln cap="flat" cmpd="sng" w="38100">
            <a:solidFill>
              <a:schemeClr val="accent6"/>
            </a:solidFill>
            <a:prstDash val="solid"/>
            <a:round/>
            <a:headEnd len="med" w="med" type="none"/>
            <a:tailEnd len="med" w="med" type="none"/>
          </a:ln>
        </p:spPr>
      </p:cxnSp>
      <p:cxnSp>
        <p:nvCxnSpPr>
          <p:cNvPr id="163" name="Google Shape;163;p26"/>
          <p:cNvCxnSpPr>
            <a:stCxn id="158" idx="2"/>
            <a:endCxn id="160" idx="0"/>
          </p:cNvCxnSpPr>
          <p:nvPr/>
        </p:nvCxnSpPr>
        <p:spPr>
          <a:xfrm flipH="1" rot="-5400000">
            <a:off x="6887575" y="1815588"/>
            <a:ext cx="374700" cy="600"/>
          </a:xfrm>
          <a:prstGeom prst="bentConnector3">
            <a:avLst>
              <a:gd fmla="val 49980" name="adj1"/>
            </a:avLst>
          </a:prstGeom>
          <a:noFill/>
          <a:ln cap="flat" cmpd="sng" w="38100">
            <a:solidFill>
              <a:schemeClr val="accent6"/>
            </a:solidFill>
            <a:prstDash val="solid"/>
            <a:round/>
            <a:headEnd len="med" w="med" type="none"/>
            <a:tailEnd len="med" w="med" type="none"/>
          </a:ln>
        </p:spPr>
      </p:cxnSp>
      <p:cxnSp>
        <p:nvCxnSpPr>
          <p:cNvPr id="164" name="Google Shape;164;p26"/>
          <p:cNvCxnSpPr>
            <a:stCxn id="160" idx="2"/>
            <a:endCxn id="165" idx="0"/>
          </p:cNvCxnSpPr>
          <p:nvPr/>
        </p:nvCxnSpPr>
        <p:spPr>
          <a:xfrm flipH="1" rot="-5400000">
            <a:off x="6887725" y="2899488"/>
            <a:ext cx="374400" cy="600"/>
          </a:xfrm>
          <a:prstGeom prst="bentConnector3">
            <a:avLst>
              <a:gd fmla="val 50018" name="adj1"/>
            </a:avLst>
          </a:prstGeom>
          <a:noFill/>
          <a:ln cap="flat" cmpd="sng" w="38100">
            <a:solidFill>
              <a:schemeClr val="accent6"/>
            </a:solidFill>
            <a:prstDash val="solid"/>
            <a:round/>
            <a:headEnd len="med" w="med" type="none"/>
            <a:tailEnd len="med" w="med" type="none"/>
          </a:ln>
        </p:spPr>
      </p:cxnSp>
      <p:sp>
        <p:nvSpPr>
          <p:cNvPr id="165" name="Google Shape;165;p26"/>
          <p:cNvSpPr/>
          <p:nvPr/>
        </p:nvSpPr>
        <p:spPr>
          <a:xfrm>
            <a:off x="5398525" y="3087125"/>
            <a:ext cx="3352200" cy="1020900"/>
          </a:xfrm>
          <a:prstGeom prst="roundRect">
            <a:avLst>
              <a:gd fmla="val 16667" name="adj"/>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ajdhani"/>
                <a:ea typeface="Rajdhani"/>
                <a:cs typeface="Rajdhani"/>
                <a:sym typeface="Rajdhani"/>
              </a:rPr>
              <a:t>Step 6 - Normalization/Feature Scaling</a:t>
            </a:r>
            <a:endParaRPr b="1" sz="1500">
              <a:latin typeface="Rajdhani"/>
              <a:ea typeface="Rajdhani"/>
              <a:cs typeface="Rajdhani"/>
              <a:sym typeface="Rajdhani"/>
            </a:endParaRPr>
          </a:p>
          <a:p>
            <a:pPr indent="0" lvl="0" marL="0" rtl="0" algn="ctr">
              <a:spcBef>
                <a:spcPts val="0"/>
              </a:spcBef>
              <a:spcAft>
                <a:spcPts val="0"/>
              </a:spcAft>
              <a:buNone/>
            </a:pPr>
            <a:r>
              <a:rPr b="1" lang="en" sz="1300">
                <a:latin typeface="Rajdhani"/>
                <a:ea typeface="Rajdhani"/>
                <a:cs typeface="Rajdhani"/>
                <a:sym typeface="Rajdhani"/>
              </a:rPr>
              <a:t>Log Transformation on ‘reviews_per_month’, ‘number_of_reviews’, ‘minimum_nights’, ‘calculated_host_listings_count’, ‘availability_365’</a:t>
            </a:r>
            <a:endParaRPr b="1" sz="1300">
              <a:latin typeface="Rajdhani"/>
              <a:ea typeface="Rajdhani"/>
              <a:cs typeface="Rajdhani"/>
              <a:sym typeface="Rajdhan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nvSpPr>
        <p:spPr>
          <a:xfrm>
            <a:off x="435000" y="309375"/>
            <a:ext cx="78300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a:t>
            </a:r>
            <a:r>
              <a:rPr b="1" lang="en" sz="3000">
                <a:solidFill>
                  <a:schemeClr val="accent4"/>
                </a:solidFill>
                <a:latin typeface="Rajdhani"/>
                <a:ea typeface="Rajdhani"/>
                <a:cs typeface="Rajdhani"/>
                <a:sym typeface="Rajdhani"/>
              </a:rPr>
              <a:t> - Ranking from Best to Worst Model</a:t>
            </a:r>
            <a:endParaRPr b="1" sz="1900">
              <a:solidFill>
                <a:schemeClr val="accent6"/>
              </a:solidFill>
              <a:latin typeface="Rajdhani"/>
              <a:ea typeface="Rajdhani"/>
              <a:cs typeface="Rajdhani"/>
              <a:sym typeface="Rajdhani"/>
            </a:endParaRPr>
          </a:p>
        </p:txBody>
      </p:sp>
      <p:pic>
        <p:nvPicPr>
          <p:cNvPr id="650" name="Google Shape;650;p71"/>
          <p:cNvPicPr preferRelativeResize="0"/>
          <p:nvPr/>
        </p:nvPicPr>
        <p:blipFill>
          <a:blip r:embed="rId3">
            <a:alphaModFix/>
          </a:blip>
          <a:stretch>
            <a:fillRect/>
          </a:stretch>
        </p:blipFill>
        <p:spPr>
          <a:xfrm>
            <a:off x="434996" y="936725"/>
            <a:ext cx="619538" cy="637843"/>
          </a:xfrm>
          <a:prstGeom prst="rect">
            <a:avLst/>
          </a:prstGeom>
          <a:noFill/>
          <a:ln>
            <a:noFill/>
          </a:ln>
        </p:spPr>
      </p:pic>
      <p:pic>
        <p:nvPicPr>
          <p:cNvPr id="651" name="Google Shape;651;p71"/>
          <p:cNvPicPr preferRelativeResize="0"/>
          <p:nvPr/>
        </p:nvPicPr>
        <p:blipFill>
          <a:blip r:embed="rId4">
            <a:alphaModFix/>
          </a:blip>
          <a:stretch>
            <a:fillRect/>
          </a:stretch>
        </p:blipFill>
        <p:spPr>
          <a:xfrm>
            <a:off x="405193" y="2004013"/>
            <a:ext cx="679144" cy="699210"/>
          </a:xfrm>
          <a:prstGeom prst="rect">
            <a:avLst/>
          </a:prstGeom>
          <a:noFill/>
          <a:ln>
            <a:noFill/>
          </a:ln>
        </p:spPr>
      </p:pic>
      <p:pic>
        <p:nvPicPr>
          <p:cNvPr id="652" name="Google Shape;652;p71"/>
          <p:cNvPicPr preferRelativeResize="0"/>
          <p:nvPr/>
        </p:nvPicPr>
        <p:blipFill>
          <a:blip r:embed="rId5">
            <a:alphaModFix/>
          </a:blip>
          <a:stretch>
            <a:fillRect/>
          </a:stretch>
        </p:blipFill>
        <p:spPr>
          <a:xfrm>
            <a:off x="388487" y="3064372"/>
            <a:ext cx="712550" cy="733603"/>
          </a:xfrm>
          <a:prstGeom prst="rect">
            <a:avLst/>
          </a:prstGeom>
          <a:noFill/>
          <a:ln>
            <a:noFill/>
          </a:ln>
        </p:spPr>
      </p:pic>
      <p:pic>
        <p:nvPicPr>
          <p:cNvPr id="653" name="Google Shape;653;p71"/>
          <p:cNvPicPr preferRelativeResize="0"/>
          <p:nvPr/>
        </p:nvPicPr>
        <p:blipFill rotWithShape="1">
          <a:blip r:embed="rId6">
            <a:alphaModFix/>
          </a:blip>
          <a:srcRect b="0" l="0" r="-35648" t="-35648"/>
          <a:stretch/>
        </p:blipFill>
        <p:spPr>
          <a:xfrm>
            <a:off x="405200" y="3900325"/>
            <a:ext cx="995150" cy="995150"/>
          </a:xfrm>
          <a:prstGeom prst="rect">
            <a:avLst/>
          </a:prstGeom>
          <a:noFill/>
          <a:ln>
            <a:noFill/>
          </a:ln>
        </p:spPr>
      </p:pic>
      <p:sp>
        <p:nvSpPr>
          <p:cNvPr id="654" name="Google Shape;654;p71"/>
          <p:cNvSpPr txBox="1"/>
          <p:nvPr/>
        </p:nvSpPr>
        <p:spPr>
          <a:xfrm>
            <a:off x="1322075" y="1914050"/>
            <a:ext cx="52899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jdhani"/>
              <a:buChar char="❏"/>
            </a:pPr>
            <a:r>
              <a:rPr b="1" lang="en" sz="1800">
                <a:solidFill>
                  <a:schemeClr val="lt1"/>
                </a:solidFill>
                <a:latin typeface="Rajdhani"/>
                <a:ea typeface="Rajdhani"/>
                <a:cs typeface="Rajdhani"/>
                <a:sym typeface="Rajdhani"/>
              </a:rPr>
              <a:t>Light Gradient Boosting Machine Classifier</a:t>
            </a:r>
            <a:endParaRPr b="1" sz="1800">
              <a:solidFill>
                <a:schemeClr val="lt1"/>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sz="1600">
                <a:solidFill>
                  <a:schemeClr val="accent4"/>
                </a:solidFill>
                <a:latin typeface="Rajdhani"/>
                <a:ea typeface="Rajdhani"/>
                <a:cs typeface="Rajdhani"/>
                <a:sym typeface="Rajdhani"/>
              </a:rPr>
              <a:t>Cross-validated Training Accuracy (76.946%)</a:t>
            </a:r>
            <a:endParaRPr b="1" sz="1600">
              <a:solidFill>
                <a:schemeClr val="accent4"/>
              </a:solidFill>
              <a:latin typeface="Rajdhani"/>
              <a:ea typeface="Rajdhani"/>
              <a:cs typeface="Rajdhani"/>
              <a:sym typeface="Rajdhani"/>
            </a:endParaRPr>
          </a:p>
          <a:p>
            <a:pPr indent="-330200" lvl="0" marL="457200" rtl="0" algn="l">
              <a:spcBef>
                <a:spcPts val="0"/>
              </a:spcBef>
              <a:spcAft>
                <a:spcPts val="0"/>
              </a:spcAft>
              <a:buClr>
                <a:schemeClr val="accent4"/>
              </a:buClr>
              <a:buSzPts val="1600"/>
              <a:buFont typeface="Rajdhani"/>
              <a:buChar char="-"/>
            </a:pPr>
            <a:r>
              <a:rPr b="1" lang="en" sz="1600">
                <a:solidFill>
                  <a:schemeClr val="accent4"/>
                </a:solidFill>
                <a:latin typeface="Rajdhani"/>
                <a:ea typeface="Rajdhani"/>
                <a:cs typeface="Rajdhani"/>
                <a:sym typeface="Rajdhani"/>
              </a:rPr>
              <a:t>Cross-validated Testing Accuracy (76.178%)</a:t>
            </a:r>
            <a:endParaRPr b="1" sz="1600">
              <a:solidFill>
                <a:schemeClr val="accent4"/>
              </a:solidFill>
              <a:latin typeface="Rajdhani"/>
              <a:ea typeface="Rajdhani"/>
              <a:cs typeface="Rajdhani"/>
              <a:sym typeface="Rajdhani"/>
            </a:endParaRPr>
          </a:p>
        </p:txBody>
      </p:sp>
      <p:sp>
        <p:nvSpPr>
          <p:cNvPr id="655" name="Google Shape;655;p71"/>
          <p:cNvSpPr txBox="1"/>
          <p:nvPr/>
        </p:nvSpPr>
        <p:spPr>
          <a:xfrm>
            <a:off x="1322075" y="936725"/>
            <a:ext cx="43542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jdhani"/>
              <a:buChar char="❏"/>
            </a:pPr>
            <a:r>
              <a:rPr b="1" lang="en" sz="1800">
                <a:solidFill>
                  <a:schemeClr val="lt1"/>
                </a:solidFill>
                <a:latin typeface="Rajdhani"/>
                <a:ea typeface="Rajdhani"/>
                <a:cs typeface="Rajdhani"/>
                <a:sym typeface="Rajdhani"/>
              </a:rPr>
              <a:t>Extreme Gradient Boosting Classifier</a:t>
            </a:r>
            <a:endParaRPr b="1" sz="1800">
              <a:solidFill>
                <a:schemeClr val="lt1"/>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sz="1600">
                <a:solidFill>
                  <a:schemeClr val="accent4"/>
                </a:solidFill>
                <a:latin typeface="Rajdhani"/>
                <a:ea typeface="Rajdhani"/>
                <a:cs typeface="Rajdhani"/>
                <a:sym typeface="Rajdhani"/>
              </a:rPr>
              <a:t>Cross-validated Training Accuracy </a:t>
            </a:r>
            <a:r>
              <a:rPr b="1" lang="en" sz="1600">
                <a:solidFill>
                  <a:schemeClr val="lt2"/>
                </a:solidFill>
                <a:latin typeface="Rajdhani"/>
                <a:ea typeface="Rajdhani"/>
                <a:cs typeface="Rajdhani"/>
                <a:sym typeface="Rajdhani"/>
              </a:rPr>
              <a:t>(77.053%)</a:t>
            </a:r>
            <a:endParaRPr b="1" sz="1600">
              <a:solidFill>
                <a:schemeClr val="accent4"/>
              </a:solidFill>
              <a:latin typeface="Rajdhani"/>
              <a:ea typeface="Rajdhani"/>
              <a:cs typeface="Rajdhani"/>
              <a:sym typeface="Rajdhani"/>
            </a:endParaRPr>
          </a:p>
          <a:p>
            <a:pPr indent="-330200" lvl="0" marL="457200" rtl="0" algn="l">
              <a:spcBef>
                <a:spcPts val="0"/>
              </a:spcBef>
              <a:spcAft>
                <a:spcPts val="0"/>
              </a:spcAft>
              <a:buClr>
                <a:schemeClr val="accent4"/>
              </a:buClr>
              <a:buSzPts val="1600"/>
              <a:buFont typeface="Rajdhani"/>
              <a:buChar char="-"/>
            </a:pPr>
            <a:r>
              <a:rPr b="1" lang="en" sz="1600">
                <a:solidFill>
                  <a:schemeClr val="accent4"/>
                </a:solidFill>
                <a:latin typeface="Rajdhani"/>
                <a:ea typeface="Rajdhani"/>
                <a:cs typeface="Rajdhani"/>
                <a:sym typeface="Rajdhani"/>
              </a:rPr>
              <a:t>Cross-validated Testing Accuracy </a:t>
            </a:r>
            <a:r>
              <a:rPr b="1" lang="en" sz="1600">
                <a:solidFill>
                  <a:schemeClr val="lt2"/>
                </a:solidFill>
                <a:latin typeface="Rajdhani"/>
                <a:ea typeface="Rajdhani"/>
                <a:cs typeface="Rajdhani"/>
                <a:sym typeface="Rajdhani"/>
              </a:rPr>
              <a:t>(76.189%)</a:t>
            </a:r>
            <a:endParaRPr b="1" sz="1600">
              <a:solidFill>
                <a:schemeClr val="accent4"/>
              </a:solidFill>
              <a:latin typeface="Rajdhani"/>
              <a:ea typeface="Rajdhani"/>
              <a:cs typeface="Rajdhani"/>
              <a:sym typeface="Rajdhani"/>
            </a:endParaRPr>
          </a:p>
        </p:txBody>
      </p:sp>
      <p:sp>
        <p:nvSpPr>
          <p:cNvPr id="656" name="Google Shape;656;p71"/>
          <p:cNvSpPr txBox="1"/>
          <p:nvPr/>
        </p:nvSpPr>
        <p:spPr>
          <a:xfrm>
            <a:off x="1366200" y="2907175"/>
            <a:ext cx="52899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jdhani"/>
              <a:buChar char="❏"/>
            </a:pPr>
            <a:r>
              <a:rPr b="1" lang="en" sz="1800">
                <a:solidFill>
                  <a:schemeClr val="lt1"/>
                </a:solidFill>
                <a:latin typeface="Rajdhani"/>
                <a:ea typeface="Rajdhani"/>
                <a:cs typeface="Rajdhani"/>
                <a:sym typeface="Rajdhani"/>
              </a:rPr>
              <a:t>K-Nearest Neighbor Classifier</a:t>
            </a:r>
            <a:endParaRPr b="1" sz="1800">
              <a:solidFill>
                <a:schemeClr val="lt1"/>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sz="1600">
                <a:solidFill>
                  <a:schemeClr val="accent4"/>
                </a:solidFill>
                <a:latin typeface="Rajdhani"/>
                <a:ea typeface="Rajdhani"/>
                <a:cs typeface="Rajdhani"/>
                <a:sym typeface="Rajdhani"/>
              </a:rPr>
              <a:t>Cross-validated Training Accuracy (75.800%)</a:t>
            </a:r>
            <a:endParaRPr b="1" sz="1600">
              <a:solidFill>
                <a:schemeClr val="accent4"/>
              </a:solidFill>
              <a:latin typeface="Rajdhani"/>
              <a:ea typeface="Rajdhani"/>
              <a:cs typeface="Rajdhani"/>
              <a:sym typeface="Rajdhani"/>
            </a:endParaRPr>
          </a:p>
          <a:p>
            <a:pPr indent="-330200" lvl="0" marL="457200" rtl="0" algn="l">
              <a:spcBef>
                <a:spcPts val="0"/>
              </a:spcBef>
              <a:spcAft>
                <a:spcPts val="0"/>
              </a:spcAft>
              <a:buClr>
                <a:schemeClr val="accent4"/>
              </a:buClr>
              <a:buSzPts val="1600"/>
              <a:buFont typeface="Rajdhani"/>
              <a:buChar char="-"/>
            </a:pPr>
            <a:r>
              <a:rPr b="1" lang="en" sz="1600">
                <a:solidFill>
                  <a:schemeClr val="accent4"/>
                </a:solidFill>
                <a:latin typeface="Rajdhani"/>
                <a:ea typeface="Rajdhani"/>
                <a:cs typeface="Rajdhani"/>
                <a:sym typeface="Rajdhani"/>
              </a:rPr>
              <a:t>Cross-validated Testing Accuracy (75.032%)</a:t>
            </a:r>
            <a:endParaRPr b="1" sz="1600">
              <a:solidFill>
                <a:schemeClr val="accent4"/>
              </a:solidFill>
              <a:latin typeface="Rajdhani"/>
              <a:ea typeface="Rajdhani"/>
              <a:cs typeface="Rajdhani"/>
              <a:sym typeface="Rajdhani"/>
            </a:endParaRPr>
          </a:p>
        </p:txBody>
      </p:sp>
      <p:sp>
        <p:nvSpPr>
          <p:cNvPr id="657" name="Google Shape;657;p71"/>
          <p:cNvSpPr txBox="1"/>
          <p:nvPr/>
        </p:nvSpPr>
        <p:spPr>
          <a:xfrm>
            <a:off x="1366200" y="3984450"/>
            <a:ext cx="5289900" cy="954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jdhani"/>
              <a:buChar char="❏"/>
            </a:pPr>
            <a:r>
              <a:rPr b="1" lang="en" sz="1800">
                <a:solidFill>
                  <a:schemeClr val="lt1"/>
                </a:solidFill>
                <a:latin typeface="Rajdhani"/>
                <a:ea typeface="Rajdhani"/>
                <a:cs typeface="Rajdhani"/>
                <a:sym typeface="Rajdhani"/>
              </a:rPr>
              <a:t>Multilayer Perceptron Classifier</a:t>
            </a:r>
            <a:endParaRPr b="1" sz="1800">
              <a:solidFill>
                <a:schemeClr val="lt1"/>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sz="1600">
                <a:solidFill>
                  <a:schemeClr val="accent4"/>
                </a:solidFill>
                <a:latin typeface="Rajdhani"/>
                <a:ea typeface="Rajdhani"/>
                <a:cs typeface="Rajdhani"/>
                <a:sym typeface="Rajdhani"/>
              </a:rPr>
              <a:t>Cross-validated Training Accuracy (74.644%)</a:t>
            </a:r>
            <a:endParaRPr b="1" sz="1600">
              <a:solidFill>
                <a:schemeClr val="accent4"/>
              </a:solidFill>
              <a:latin typeface="Rajdhani"/>
              <a:ea typeface="Rajdhani"/>
              <a:cs typeface="Rajdhani"/>
              <a:sym typeface="Rajdhani"/>
            </a:endParaRPr>
          </a:p>
          <a:p>
            <a:pPr indent="-330200" lvl="0" marL="457200" rtl="0" algn="l">
              <a:spcBef>
                <a:spcPts val="0"/>
              </a:spcBef>
              <a:spcAft>
                <a:spcPts val="0"/>
              </a:spcAft>
              <a:buClr>
                <a:schemeClr val="accent4"/>
              </a:buClr>
              <a:buSzPts val="1600"/>
              <a:buFont typeface="Rajdhani"/>
              <a:buChar char="-"/>
            </a:pPr>
            <a:r>
              <a:rPr b="1" lang="en" sz="1600">
                <a:solidFill>
                  <a:schemeClr val="accent4"/>
                </a:solidFill>
                <a:latin typeface="Rajdhani"/>
                <a:ea typeface="Rajdhani"/>
                <a:cs typeface="Rajdhani"/>
                <a:sym typeface="Rajdhani"/>
              </a:rPr>
              <a:t>Cross-validated Testing Accuracy (74.593%)</a:t>
            </a:r>
            <a:endParaRPr b="1" sz="1600">
              <a:solidFill>
                <a:schemeClr val="accent4"/>
              </a:solidFill>
              <a:latin typeface="Rajdhani"/>
              <a:ea typeface="Rajdhani"/>
              <a:cs typeface="Rajdhani"/>
              <a:sym typeface="Rajdhan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2"/>
          <p:cNvSpPr txBox="1"/>
          <p:nvPr/>
        </p:nvSpPr>
        <p:spPr>
          <a:xfrm>
            <a:off x="503350" y="241100"/>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AirBnb - Ranking from Best to Worst Model</a:t>
            </a:r>
            <a:endParaRPr b="1" sz="1900">
              <a:solidFill>
                <a:schemeClr val="accent6"/>
              </a:solidFill>
              <a:latin typeface="Rajdhani"/>
              <a:ea typeface="Rajdhani"/>
              <a:cs typeface="Rajdhani"/>
              <a:sym typeface="Rajdhani"/>
            </a:endParaRPr>
          </a:p>
        </p:txBody>
      </p:sp>
      <p:pic>
        <p:nvPicPr>
          <p:cNvPr id="663" name="Google Shape;663;p72"/>
          <p:cNvPicPr preferRelativeResize="0"/>
          <p:nvPr/>
        </p:nvPicPr>
        <p:blipFill>
          <a:blip r:embed="rId3">
            <a:alphaModFix/>
          </a:blip>
          <a:stretch>
            <a:fillRect/>
          </a:stretch>
        </p:blipFill>
        <p:spPr>
          <a:xfrm>
            <a:off x="503350" y="1027250"/>
            <a:ext cx="808125" cy="808125"/>
          </a:xfrm>
          <a:prstGeom prst="rect">
            <a:avLst/>
          </a:prstGeom>
          <a:noFill/>
          <a:ln>
            <a:noFill/>
          </a:ln>
        </p:spPr>
      </p:pic>
      <p:pic>
        <p:nvPicPr>
          <p:cNvPr id="664" name="Google Shape;664;p72"/>
          <p:cNvPicPr preferRelativeResize="0"/>
          <p:nvPr/>
        </p:nvPicPr>
        <p:blipFill>
          <a:blip r:embed="rId4">
            <a:alphaModFix/>
          </a:blip>
          <a:stretch>
            <a:fillRect/>
          </a:stretch>
        </p:blipFill>
        <p:spPr>
          <a:xfrm>
            <a:off x="481563" y="2370250"/>
            <a:ext cx="885875" cy="885875"/>
          </a:xfrm>
          <a:prstGeom prst="rect">
            <a:avLst/>
          </a:prstGeom>
          <a:noFill/>
          <a:ln>
            <a:noFill/>
          </a:ln>
        </p:spPr>
      </p:pic>
      <p:pic>
        <p:nvPicPr>
          <p:cNvPr id="665" name="Google Shape;665;p72"/>
          <p:cNvPicPr preferRelativeResize="0"/>
          <p:nvPr/>
        </p:nvPicPr>
        <p:blipFill>
          <a:blip r:embed="rId5">
            <a:alphaModFix/>
          </a:blip>
          <a:stretch>
            <a:fillRect/>
          </a:stretch>
        </p:blipFill>
        <p:spPr>
          <a:xfrm>
            <a:off x="459788" y="3715875"/>
            <a:ext cx="929450" cy="929450"/>
          </a:xfrm>
          <a:prstGeom prst="rect">
            <a:avLst/>
          </a:prstGeom>
          <a:noFill/>
          <a:ln>
            <a:noFill/>
          </a:ln>
        </p:spPr>
      </p:pic>
      <p:sp>
        <p:nvSpPr>
          <p:cNvPr id="666" name="Google Shape;666;p72"/>
          <p:cNvSpPr txBox="1"/>
          <p:nvPr/>
        </p:nvSpPr>
        <p:spPr>
          <a:xfrm>
            <a:off x="1465525" y="983300"/>
            <a:ext cx="6888300" cy="1231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Rajdhani"/>
              <a:buChar char="❏"/>
            </a:pPr>
            <a:r>
              <a:rPr b="1" lang="en" sz="2000">
                <a:solidFill>
                  <a:schemeClr val="lt1"/>
                </a:solidFill>
                <a:latin typeface="Rajdhani"/>
                <a:ea typeface="Rajdhani"/>
                <a:cs typeface="Rajdhani"/>
                <a:sym typeface="Rajdhani"/>
              </a:rPr>
              <a:t>XGBoost Regressor Model</a:t>
            </a:r>
            <a:endParaRPr b="1" sz="2000">
              <a:solidFill>
                <a:schemeClr val="lt1"/>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Highest R-Squared Test Score (Able to explain 61.8% of variation)</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Least testing RMSE (52.1 scoring)</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Least Cross-validated RMSE (56.5 scoring)</a:t>
            </a:r>
            <a:endParaRPr b="1" sz="1800">
              <a:solidFill>
                <a:schemeClr val="lt1"/>
              </a:solidFill>
              <a:latin typeface="Rajdhani"/>
              <a:ea typeface="Rajdhani"/>
              <a:cs typeface="Rajdhani"/>
              <a:sym typeface="Rajdhani"/>
            </a:endParaRPr>
          </a:p>
        </p:txBody>
      </p:sp>
      <p:sp>
        <p:nvSpPr>
          <p:cNvPr id="667" name="Google Shape;667;p72"/>
          <p:cNvSpPr txBox="1"/>
          <p:nvPr/>
        </p:nvSpPr>
        <p:spPr>
          <a:xfrm>
            <a:off x="1465525" y="2302750"/>
            <a:ext cx="6888300" cy="1508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Rajdhani"/>
              <a:buChar char="❏"/>
            </a:pPr>
            <a:r>
              <a:rPr b="1" lang="en" sz="2000">
                <a:solidFill>
                  <a:schemeClr val="lt1"/>
                </a:solidFill>
                <a:latin typeface="Rajdhani"/>
                <a:ea typeface="Rajdhani"/>
                <a:cs typeface="Rajdhani"/>
                <a:sym typeface="Rajdhani"/>
              </a:rPr>
              <a:t>Linear Regression Model (Ordinary Least Squares)</a:t>
            </a:r>
            <a:endParaRPr b="1" sz="2000">
              <a:solidFill>
                <a:schemeClr val="lt1"/>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2nd lowest</a:t>
            </a:r>
            <a:r>
              <a:rPr b="1" lang="en" sz="1600">
                <a:solidFill>
                  <a:srgbClr val="FFFFFF"/>
                </a:solidFill>
                <a:latin typeface="Rajdhani"/>
                <a:ea typeface="Rajdhani"/>
                <a:cs typeface="Rajdhani"/>
                <a:sym typeface="Rajdhani"/>
              </a:rPr>
              <a:t> R-Squared Test Score (Only able to explain 44.8% of variation)</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2nd Highest Testing RMSE (62.7 scoring)</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chemeClr val="dk2"/>
              </a:buClr>
              <a:buSzPts val="1600"/>
              <a:buFont typeface="Rajdhani"/>
              <a:buChar char="-"/>
            </a:pPr>
            <a:r>
              <a:rPr b="1" lang="en" sz="1600">
                <a:solidFill>
                  <a:schemeClr val="dk2"/>
                </a:solidFill>
                <a:latin typeface="Rajdhani"/>
                <a:ea typeface="Rajdhani"/>
                <a:cs typeface="Rajdhani"/>
                <a:sym typeface="Rajdhani"/>
              </a:rPr>
              <a:t>Cross-validated RMSE not useful for Linear Regression</a:t>
            </a:r>
            <a:endParaRPr b="1" sz="1600">
              <a:solidFill>
                <a:schemeClr val="dk2"/>
              </a:solidFill>
              <a:latin typeface="Rajdhani"/>
              <a:ea typeface="Rajdhani"/>
              <a:cs typeface="Rajdhani"/>
              <a:sym typeface="Rajdhani"/>
            </a:endParaRPr>
          </a:p>
          <a:p>
            <a:pPr indent="0" lvl="0" marL="457200" rtl="0" algn="l">
              <a:spcBef>
                <a:spcPts val="0"/>
              </a:spcBef>
              <a:spcAft>
                <a:spcPts val="0"/>
              </a:spcAft>
              <a:buNone/>
            </a:pPr>
            <a:r>
              <a:t/>
            </a:r>
            <a:endParaRPr b="1" sz="1800">
              <a:solidFill>
                <a:schemeClr val="lt1"/>
              </a:solidFill>
              <a:latin typeface="Rajdhani"/>
              <a:ea typeface="Rajdhani"/>
              <a:cs typeface="Rajdhani"/>
              <a:sym typeface="Rajdhani"/>
            </a:endParaRPr>
          </a:p>
        </p:txBody>
      </p:sp>
      <p:sp>
        <p:nvSpPr>
          <p:cNvPr id="668" name="Google Shape;668;p72"/>
          <p:cNvSpPr txBox="1"/>
          <p:nvPr/>
        </p:nvSpPr>
        <p:spPr>
          <a:xfrm>
            <a:off x="1465525" y="3564850"/>
            <a:ext cx="6888300" cy="1231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Rajdhani"/>
              <a:buChar char="❏"/>
            </a:pPr>
            <a:r>
              <a:rPr b="1" lang="en" sz="2000">
                <a:solidFill>
                  <a:schemeClr val="lt1"/>
                </a:solidFill>
                <a:latin typeface="Rajdhani"/>
                <a:ea typeface="Rajdhani"/>
                <a:cs typeface="Rajdhani"/>
                <a:sym typeface="Rajdhani"/>
              </a:rPr>
              <a:t>Support Vector Regression Model</a:t>
            </a:r>
            <a:endParaRPr b="1" sz="2000">
              <a:solidFill>
                <a:schemeClr val="lt1"/>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Lowest</a:t>
            </a:r>
            <a:r>
              <a:rPr b="1" lang="en" sz="1600">
                <a:solidFill>
                  <a:srgbClr val="FFFFFF"/>
                </a:solidFill>
                <a:latin typeface="Rajdhani"/>
                <a:ea typeface="Rajdhani"/>
                <a:cs typeface="Rajdhani"/>
                <a:sym typeface="Rajdhani"/>
              </a:rPr>
              <a:t> R-Squared Test Score (Only able to explain 41.0% of variation)</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Highest Testing RMSE (64.8 scoring)</a:t>
            </a:r>
            <a:endParaRPr b="1" sz="1600">
              <a:solidFill>
                <a:srgbClr val="FFFFFF"/>
              </a:solidFill>
              <a:latin typeface="Rajdhani"/>
              <a:ea typeface="Rajdhani"/>
              <a:cs typeface="Rajdhani"/>
              <a:sym typeface="Rajdhani"/>
            </a:endParaRPr>
          </a:p>
          <a:p>
            <a:pPr indent="-330200" lvl="0" marL="457200" rtl="0" algn="l">
              <a:spcBef>
                <a:spcPts val="0"/>
              </a:spcBef>
              <a:spcAft>
                <a:spcPts val="0"/>
              </a:spcAft>
              <a:buClr>
                <a:srgbClr val="FFFFFF"/>
              </a:buClr>
              <a:buSzPts val="1600"/>
              <a:buFont typeface="Rajdhani"/>
              <a:buChar char="-"/>
            </a:pPr>
            <a:r>
              <a:rPr b="1" lang="en" sz="1600">
                <a:solidFill>
                  <a:srgbClr val="FFFFFF"/>
                </a:solidFill>
                <a:latin typeface="Rajdhani"/>
                <a:ea typeface="Rajdhani"/>
                <a:cs typeface="Rajdhani"/>
                <a:sym typeface="Rajdhani"/>
              </a:rPr>
              <a:t>Cross-validated RMSE (56.5 scoring)</a:t>
            </a:r>
            <a:endParaRPr b="1" sz="1800">
              <a:solidFill>
                <a:schemeClr val="lt1"/>
              </a:solidFill>
              <a:latin typeface="Rajdhani"/>
              <a:ea typeface="Rajdhani"/>
              <a:cs typeface="Rajdhani"/>
              <a:sym typeface="Rajdhan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3"/>
          <p:cNvSpPr txBox="1"/>
          <p:nvPr>
            <p:ph type="title"/>
          </p:nvPr>
        </p:nvSpPr>
        <p:spPr>
          <a:xfrm>
            <a:off x="1510200" y="1925000"/>
            <a:ext cx="61236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THANK YOU!</a:t>
            </a:r>
            <a:endParaRPr sz="6500"/>
          </a:p>
          <a:p>
            <a:pPr indent="0" lvl="0" marL="0" rtl="0" algn="l">
              <a:spcBef>
                <a:spcPts val="0"/>
              </a:spcBef>
              <a:spcAft>
                <a:spcPts val="0"/>
              </a:spcAft>
              <a:buNone/>
            </a:pPr>
            <a:r>
              <a:t/>
            </a:r>
            <a:endParaRPr sz="6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00100" y="971850"/>
            <a:ext cx="43131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HR ANALYTICS</a:t>
            </a:r>
            <a:endParaRPr sz="4500"/>
          </a:p>
          <a:p>
            <a:pPr indent="0" lvl="0" marL="0" rtl="0" algn="ctr">
              <a:spcBef>
                <a:spcPts val="0"/>
              </a:spcBef>
              <a:spcAft>
                <a:spcPts val="0"/>
              </a:spcAft>
              <a:buNone/>
            </a:pPr>
            <a:r>
              <a:rPr lang="en" sz="3000">
                <a:solidFill>
                  <a:schemeClr val="accent6"/>
                </a:solidFill>
              </a:rPr>
              <a:t>Classification problem</a:t>
            </a:r>
            <a:endParaRPr sz="3000">
              <a:solidFill>
                <a:schemeClr val="accent6"/>
              </a:solidFill>
            </a:endParaRPr>
          </a:p>
        </p:txBody>
      </p:sp>
      <p:sp>
        <p:nvSpPr>
          <p:cNvPr id="171" name="Google Shape;171;p27"/>
          <p:cNvSpPr txBox="1"/>
          <p:nvPr>
            <p:ph idx="2" type="title"/>
          </p:nvPr>
        </p:nvSpPr>
        <p:spPr>
          <a:xfrm>
            <a:off x="4891045"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72" name="Google Shape;172;p27"/>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
        <p:nvSpPr>
          <p:cNvPr id="173" name="Google Shape;173;p27"/>
          <p:cNvSpPr txBox="1"/>
          <p:nvPr/>
        </p:nvSpPr>
        <p:spPr>
          <a:xfrm>
            <a:off x="4891050" y="3175959"/>
            <a:ext cx="3791100" cy="995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Feature Selection</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Splitting Training &amp; Testing Data</a:t>
            </a:r>
            <a:endParaRPr b="1" sz="1300">
              <a:solidFill>
                <a:schemeClr val="accent6"/>
              </a:solidFill>
              <a:latin typeface="Quicksand"/>
              <a:ea typeface="Quicksand"/>
              <a:cs typeface="Quicksand"/>
              <a:sym typeface="Quicksand"/>
            </a:endParaRPr>
          </a:p>
          <a:p>
            <a:pPr indent="-311150" lvl="0" marL="457200" rtl="0" algn="l">
              <a:spcBef>
                <a:spcPts val="0"/>
              </a:spcBef>
              <a:spcAft>
                <a:spcPts val="0"/>
              </a:spcAft>
              <a:buClr>
                <a:schemeClr val="accent6"/>
              </a:buClr>
              <a:buSzPts val="1300"/>
              <a:buFont typeface="Quicksand"/>
              <a:buChar char="❏"/>
            </a:pPr>
            <a:r>
              <a:rPr b="1" lang="en" sz="1300">
                <a:solidFill>
                  <a:schemeClr val="accent6"/>
                </a:solidFill>
                <a:latin typeface="Quicksand"/>
                <a:ea typeface="Quicksand"/>
                <a:cs typeface="Quicksand"/>
                <a:sym typeface="Quicksand"/>
              </a:rPr>
              <a:t>Models: XGBoost, LightGBM, K-Nearest Neighbour, MLP Classifier</a:t>
            </a:r>
            <a:endParaRPr b="1" sz="1500">
              <a:solidFill>
                <a:schemeClr val="accent6"/>
              </a:solidFill>
              <a:latin typeface="Quicksand"/>
              <a:ea typeface="Quicksand"/>
              <a:cs typeface="Quicksand"/>
              <a:sym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nvSpPr>
        <p:spPr>
          <a:xfrm>
            <a:off x="364175" y="340025"/>
            <a:ext cx="51966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Feature Selection</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sz="1900">
              <a:solidFill>
                <a:schemeClr val="accent6"/>
              </a:solidFill>
              <a:latin typeface="Rajdhani"/>
              <a:ea typeface="Rajdhani"/>
              <a:cs typeface="Rajdhani"/>
              <a:sym typeface="Rajdhani"/>
            </a:endParaRPr>
          </a:p>
        </p:txBody>
      </p:sp>
      <p:pic>
        <p:nvPicPr>
          <p:cNvPr id="179" name="Google Shape;179;p28"/>
          <p:cNvPicPr preferRelativeResize="0"/>
          <p:nvPr/>
        </p:nvPicPr>
        <p:blipFill>
          <a:blip r:embed="rId3">
            <a:alphaModFix/>
          </a:blip>
          <a:stretch>
            <a:fillRect/>
          </a:stretch>
        </p:blipFill>
        <p:spPr>
          <a:xfrm>
            <a:off x="364175" y="954825"/>
            <a:ext cx="3446100" cy="3380700"/>
          </a:xfrm>
          <a:prstGeom prst="roundRect">
            <a:avLst>
              <a:gd fmla="val 16667" name="adj"/>
            </a:avLst>
          </a:prstGeom>
          <a:noFill/>
          <a:ln>
            <a:noFill/>
          </a:ln>
        </p:spPr>
      </p:pic>
      <p:sp>
        <p:nvSpPr>
          <p:cNvPr id="180" name="Google Shape;180;p28"/>
          <p:cNvSpPr txBox="1"/>
          <p:nvPr/>
        </p:nvSpPr>
        <p:spPr>
          <a:xfrm>
            <a:off x="3946750" y="1903425"/>
            <a:ext cx="4742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Feature Selection through </a:t>
            </a:r>
            <a:r>
              <a:rPr b="1" lang="en">
                <a:solidFill>
                  <a:schemeClr val="lt2"/>
                </a:solidFill>
                <a:latin typeface="Fira Sans Condensed"/>
                <a:ea typeface="Fira Sans Condensed"/>
                <a:cs typeface="Fira Sans Condensed"/>
                <a:sym typeface="Fira Sans Condensed"/>
              </a:rPr>
              <a:t>dropping weak features</a:t>
            </a:r>
            <a:r>
              <a:rPr b="1" lang="en">
                <a:solidFill>
                  <a:schemeClr val="lt2"/>
                </a:solidFill>
                <a:latin typeface="Fira Sans Condensed"/>
                <a:ea typeface="Fira Sans Condensed"/>
                <a:cs typeface="Fira Sans Condensed"/>
                <a:sym typeface="Fira Sans Condensed"/>
              </a:rPr>
              <a:t>:</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t>
            </a:r>
            <a:r>
              <a:rPr b="1" lang="en">
                <a:solidFill>
                  <a:schemeClr val="lt2"/>
                </a:solidFill>
                <a:latin typeface="Rajdhani"/>
                <a:ea typeface="Rajdhani"/>
                <a:cs typeface="Rajdhani"/>
                <a:sym typeface="Rajdhani"/>
              </a:rPr>
              <a:t>l</a:t>
            </a:r>
            <a:r>
              <a:rPr b="1" lang="en">
                <a:solidFill>
                  <a:schemeClr val="lt2"/>
                </a:solidFill>
                <a:latin typeface="Rajdhani"/>
                <a:ea typeface="Rajdhani"/>
                <a:cs typeface="Rajdhani"/>
                <a:sym typeface="Rajdhani"/>
              </a:rPr>
              <a:t>ength_of_service’</a:t>
            </a:r>
            <a:r>
              <a:rPr b="1" lang="en">
                <a:solidFill>
                  <a:schemeClr val="lt2"/>
                </a:solidFill>
                <a:latin typeface="Rajdhani"/>
                <a:ea typeface="Rajdhani"/>
                <a:cs typeface="Rajdhani"/>
                <a:sym typeface="Rajdhani"/>
              </a:rPr>
              <a:t> (0.0002)</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t>
            </a:r>
            <a:r>
              <a:rPr b="1" lang="en">
                <a:solidFill>
                  <a:schemeClr val="lt2"/>
                </a:solidFill>
                <a:latin typeface="Rajdhani"/>
                <a:ea typeface="Rajdhani"/>
                <a:cs typeface="Rajdhani"/>
                <a:sym typeface="Rajdhani"/>
              </a:rPr>
              <a:t>r</a:t>
            </a:r>
            <a:r>
              <a:rPr b="1" lang="en">
                <a:solidFill>
                  <a:schemeClr val="lt2"/>
                </a:solidFill>
                <a:latin typeface="Rajdhani"/>
                <a:ea typeface="Rajdhani"/>
                <a:cs typeface="Rajdhani"/>
                <a:sym typeface="Rajdhani"/>
              </a:rPr>
              <a:t>ecruitment_channel’ (0.0078)</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t>
            </a:r>
            <a:r>
              <a:rPr b="1" lang="en">
                <a:solidFill>
                  <a:schemeClr val="lt2"/>
                </a:solidFill>
                <a:latin typeface="Rajdhani"/>
                <a:ea typeface="Rajdhani"/>
                <a:cs typeface="Rajdhani"/>
                <a:sym typeface="Rajdhani"/>
              </a:rPr>
              <a:t>d</a:t>
            </a:r>
            <a:r>
              <a:rPr b="1" lang="en">
                <a:solidFill>
                  <a:schemeClr val="lt2"/>
                </a:solidFill>
                <a:latin typeface="Rajdhani"/>
                <a:ea typeface="Rajdhani"/>
                <a:cs typeface="Rajdhani"/>
                <a:sym typeface="Rajdhani"/>
              </a:rPr>
              <a:t>epartment’ (0.013)</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t>
            </a:r>
            <a:r>
              <a:rPr b="1" lang="en">
                <a:solidFill>
                  <a:schemeClr val="lt2"/>
                </a:solidFill>
                <a:latin typeface="Rajdhani"/>
                <a:ea typeface="Rajdhani"/>
                <a:cs typeface="Rajdhani"/>
                <a:sym typeface="Rajdhani"/>
              </a:rPr>
              <a:t>g</a:t>
            </a:r>
            <a:r>
              <a:rPr b="1" lang="en">
                <a:solidFill>
                  <a:schemeClr val="lt2"/>
                </a:solidFill>
                <a:latin typeface="Rajdhani"/>
                <a:ea typeface="Rajdhani"/>
                <a:cs typeface="Rajdhani"/>
                <a:sym typeface="Rajdhani"/>
              </a:rPr>
              <a:t>ender’ (-0.021)</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t>
            </a:r>
            <a:r>
              <a:rPr b="1" lang="en">
                <a:solidFill>
                  <a:schemeClr val="lt2"/>
                </a:solidFill>
                <a:latin typeface="Rajdhani"/>
                <a:ea typeface="Rajdhani"/>
                <a:cs typeface="Rajdhani"/>
                <a:sym typeface="Rajdhani"/>
              </a:rPr>
              <a:t>r</a:t>
            </a:r>
            <a:r>
              <a:rPr b="1" lang="en">
                <a:solidFill>
                  <a:schemeClr val="lt2"/>
                </a:solidFill>
                <a:latin typeface="Rajdhani"/>
                <a:ea typeface="Rajdhani"/>
                <a:cs typeface="Rajdhani"/>
                <a:sym typeface="Rajdhani"/>
              </a:rPr>
              <a:t>egion’ (-0.023)</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pic>
        <p:nvPicPr>
          <p:cNvPr id="181" name="Google Shape;181;p28"/>
          <p:cNvPicPr preferRelativeResize="0"/>
          <p:nvPr/>
        </p:nvPicPr>
        <p:blipFill>
          <a:blip r:embed="rId4">
            <a:alphaModFix/>
          </a:blip>
          <a:stretch>
            <a:fillRect/>
          </a:stretch>
        </p:blipFill>
        <p:spPr>
          <a:xfrm>
            <a:off x="4031125" y="1009900"/>
            <a:ext cx="4825201" cy="61337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nvSpPr>
        <p:spPr>
          <a:xfrm>
            <a:off x="364175" y="340025"/>
            <a:ext cx="73194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Checking for </a:t>
            </a:r>
            <a:r>
              <a:rPr b="1" lang="en" sz="3000">
                <a:solidFill>
                  <a:schemeClr val="accent4"/>
                </a:solidFill>
                <a:latin typeface="Rajdhani"/>
                <a:ea typeface="Rajdhani"/>
                <a:cs typeface="Rajdhani"/>
                <a:sym typeface="Rajdhani"/>
              </a:rPr>
              <a:t>imbalance</a:t>
            </a:r>
            <a:r>
              <a:rPr b="1" lang="en" sz="3000">
                <a:solidFill>
                  <a:schemeClr val="accent4"/>
                </a:solidFill>
                <a:latin typeface="Rajdhani"/>
                <a:ea typeface="Rajdhani"/>
                <a:cs typeface="Rajdhani"/>
                <a:sym typeface="Rajdhani"/>
              </a:rPr>
              <a:t> dataset</a:t>
            </a:r>
            <a:endParaRPr b="1" sz="3000">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sz="1900">
              <a:solidFill>
                <a:schemeClr val="accent6"/>
              </a:solidFill>
              <a:latin typeface="Rajdhani"/>
              <a:ea typeface="Rajdhani"/>
              <a:cs typeface="Rajdhani"/>
              <a:sym typeface="Rajdhani"/>
            </a:endParaRPr>
          </a:p>
        </p:txBody>
      </p:sp>
      <p:pic>
        <p:nvPicPr>
          <p:cNvPr id="187" name="Google Shape;187;p29"/>
          <p:cNvPicPr preferRelativeResize="0"/>
          <p:nvPr/>
        </p:nvPicPr>
        <p:blipFill>
          <a:blip r:embed="rId3">
            <a:alphaModFix/>
          </a:blip>
          <a:stretch>
            <a:fillRect/>
          </a:stretch>
        </p:blipFill>
        <p:spPr>
          <a:xfrm>
            <a:off x="306875" y="1031250"/>
            <a:ext cx="4466400" cy="3418800"/>
          </a:xfrm>
          <a:prstGeom prst="roundRect">
            <a:avLst>
              <a:gd fmla="val 16667" name="adj"/>
            </a:avLst>
          </a:prstGeom>
          <a:noFill/>
          <a:ln>
            <a:noFill/>
          </a:ln>
        </p:spPr>
      </p:pic>
      <p:sp>
        <p:nvSpPr>
          <p:cNvPr id="188" name="Google Shape;188;p29"/>
          <p:cNvSpPr txBox="1"/>
          <p:nvPr/>
        </p:nvSpPr>
        <p:spPr>
          <a:xfrm>
            <a:off x="4773275" y="1126750"/>
            <a:ext cx="4742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Stratified sampling already performed in ASG1</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4668 employees promoted vs 4668 not promoted</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sp>
        <p:nvSpPr>
          <p:cNvPr id="189" name="Google Shape;189;p29"/>
          <p:cNvSpPr/>
          <p:nvPr/>
        </p:nvSpPr>
        <p:spPr>
          <a:xfrm>
            <a:off x="266700" y="1264925"/>
            <a:ext cx="1216500" cy="250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890150" y="3250675"/>
            <a:ext cx="1751700" cy="57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370525" y="250900"/>
            <a:ext cx="79686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chemeClr val="accent4"/>
                </a:solidFill>
                <a:latin typeface="Rajdhani"/>
                <a:ea typeface="Rajdhani"/>
                <a:cs typeface="Rajdhani"/>
                <a:sym typeface="Rajdhani"/>
              </a:rPr>
              <a:t>HR Analytics - Splitting Training &amp; Testing Data</a:t>
            </a:r>
            <a:endParaRPr b="1" sz="1900">
              <a:solidFill>
                <a:schemeClr val="accent6"/>
              </a:solidFill>
              <a:latin typeface="Rajdhani"/>
              <a:ea typeface="Rajdhani"/>
              <a:cs typeface="Rajdhani"/>
              <a:sym typeface="Rajdhani"/>
            </a:endParaRPr>
          </a:p>
        </p:txBody>
      </p:sp>
      <p:pic>
        <p:nvPicPr>
          <p:cNvPr id="196" name="Google Shape;196;p30"/>
          <p:cNvPicPr preferRelativeResize="0"/>
          <p:nvPr/>
        </p:nvPicPr>
        <p:blipFill>
          <a:blip r:embed="rId3">
            <a:alphaModFix/>
          </a:blip>
          <a:stretch>
            <a:fillRect/>
          </a:stretch>
        </p:blipFill>
        <p:spPr>
          <a:xfrm>
            <a:off x="548825" y="1455325"/>
            <a:ext cx="3608100" cy="892500"/>
          </a:xfrm>
          <a:prstGeom prst="roundRect">
            <a:avLst>
              <a:gd fmla="val 16667" name="adj"/>
            </a:avLst>
          </a:prstGeom>
          <a:noFill/>
          <a:ln cap="flat" cmpd="sng" w="19050">
            <a:solidFill>
              <a:schemeClr val="accent2"/>
            </a:solidFill>
            <a:prstDash val="solid"/>
            <a:round/>
            <a:headEnd len="sm" w="sm" type="none"/>
            <a:tailEnd len="sm" w="sm" type="none"/>
          </a:ln>
        </p:spPr>
      </p:pic>
      <p:sp>
        <p:nvSpPr>
          <p:cNvPr id="197" name="Google Shape;197;p30"/>
          <p:cNvSpPr txBox="1"/>
          <p:nvPr/>
        </p:nvSpPr>
        <p:spPr>
          <a:xfrm>
            <a:off x="516950" y="904500"/>
            <a:ext cx="58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ajdhani"/>
                <a:ea typeface="Rajdhani"/>
                <a:cs typeface="Rajdhani"/>
                <a:sym typeface="Rajdhani"/>
              </a:rPr>
              <a:t>Splitting columns into input and output features</a:t>
            </a:r>
            <a:endParaRPr b="1">
              <a:solidFill>
                <a:schemeClr val="lt2"/>
              </a:solidFill>
              <a:latin typeface="Rajdhani"/>
              <a:ea typeface="Rajdhani"/>
              <a:cs typeface="Rajdhani"/>
              <a:sym typeface="Rajdhani"/>
            </a:endParaRPr>
          </a:p>
        </p:txBody>
      </p:sp>
      <p:pic>
        <p:nvPicPr>
          <p:cNvPr id="198" name="Google Shape;198;p30"/>
          <p:cNvPicPr preferRelativeResize="0"/>
          <p:nvPr/>
        </p:nvPicPr>
        <p:blipFill>
          <a:blip r:embed="rId4">
            <a:alphaModFix/>
          </a:blip>
          <a:stretch>
            <a:fillRect/>
          </a:stretch>
        </p:blipFill>
        <p:spPr>
          <a:xfrm>
            <a:off x="580700" y="3671900"/>
            <a:ext cx="6569700" cy="543900"/>
          </a:xfrm>
          <a:prstGeom prst="roundRect">
            <a:avLst>
              <a:gd fmla="val 16667" name="adj"/>
            </a:avLst>
          </a:prstGeom>
          <a:noFill/>
          <a:ln cap="flat" cmpd="sng" w="19050">
            <a:solidFill>
              <a:schemeClr val="lt1"/>
            </a:solidFill>
            <a:prstDash val="solid"/>
            <a:round/>
            <a:headEnd len="sm" w="sm" type="none"/>
            <a:tailEnd len="sm" w="sm" type="none"/>
          </a:ln>
        </p:spPr>
      </p:pic>
      <p:sp>
        <p:nvSpPr>
          <p:cNvPr id="199" name="Google Shape;199;p30"/>
          <p:cNvSpPr txBox="1"/>
          <p:nvPr/>
        </p:nvSpPr>
        <p:spPr>
          <a:xfrm>
            <a:off x="548825" y="3229788"/>
            <a:ext cx="46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ajdhani"/>
                <a:ea typeface="Rajdhani"/>
                <a:cs typeface="Rajdhani"/>
                <a:sym typeface="Rajdhani"/>
              </a:rPr>
              <a:t>Splitting records into training and testing data:</a:t>
            </a:r>
            <a:endParaRPr b="1">
              <a:solidFill>
                <a:schemeClr val="lt2"/>
              </a:solidFill>
              <a:latin typeface="Rajdhani"/>
              <a:ea typeface="Rajdhani"/>
              <a:cs typeface="Rajdhani"/>
              <a:sym typeface="Rajdhani"/>
            </a:endParaRPr>
          </a:p>
        </p:txBody>
      </p:sp>
      <p:sp>
        <p:nvSpPr>
          <p:cNvPr id="200" name="Google Shape;200;p30"/>
          <p:cNvSpPr/>
          <p:nvPr/>
        </p:nvSpPr>
        <p:spPr>
          <a:xfrm>
            <a:off x="4684550" y="3741175"/>
            <a:ext cx="1140000" cy="250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30"/>
          <p:cNvPicPr preferRelativeResize="0"/>
          <p:nvPr/>
        </p:nvPicPr>
        <p:blipFill>
          <a:blip r:embed="rId5">
            <a:alphaModFix/>
          </a:blip>
          <a:stretch>
            <a:fillRect/>
          </a:stretch>
        </p:blipFill>
        <p:spPr>
          <a:xfrm>
            <a:off x="5060400" y="1183750"/>
            <a:ext cx="3386925" cy="721900"/>
          </a:xfrm>
          <a:prstGeom prst="rect">
            <a:avLst/>
          </a:prstGeom>
          <a:noFill/>
          <a:ln cap="flat" cmpd="sng" w="19050">
            <a:solidFill>
              <a:schemeClr val="accent2"/>
            </a:solidFill>
            <a:prstDash val="solid"/>
            <a:round/>
            <a:headEnd len="sm" w="sm" type="none"/>
            <a:tailEnd len="sm" w="sm" type="none"/>
          </a:ln>
        </p:spPr>
      </p:pic>
      <p:pic>
        <p:nvPicPr>
          <p:cNvPr id="202" name="Google Shape;202;p30"/>
          <p:cNvPicPr preferRelativeResize="0"/>
          <p:nvPr/>
        </p:nvPicPr>
        <p:blipFill>
          <a:blip r:embed="rId6">
            <a:alphaModFix/>
          </a:blip>
          <a:stretch>
            <a:fillRect/>
          </a:stretch>
        </p:blipFill>
        <p:spPr>
          <a:xfrm>
            <a:off x="5060398" y="2024925"/>
            <a:ext cx="1613525" cy="1093675"/>
          </a:xfrm>
          <a:prstGeom prst="rect">
            <a:avLst/>
          </a:prstGeom>
          <a:noFill/>
          <a:ln cap="flat" cmpd="sng" w="19050">
            <a:solidFill>
              <a:schemeClr val="accent2"/>
            </a:solidFill>
            <a:prstDash val="solid"/>
            <a:round/>
            <a:headEnd len="sm" w="sm" type="none"/>
            <a:tailEnd len="sm" w="sm" type="none"/>
          </a:ln>
        </p:spPr>
      </p:pic>
      <p:cxnSp>
        <p:nvCxnSpPr>
          <p:cNvPr id="203" name="Google Shape;203;p30"/>
          <p:cNvCxnSpPr>
            <a:stCxn id="200" idx="2"/>
          </p:cNvCxnSpPr>
          <p:nvPr/>
        </p:nvCxnSpPr>
        <p:spPr>
          <a:xfrm>
            <a:off x="5254550" y="3991375"/>
            <a:ext cx="239100" cy="471000"/>
          </a:xfrm>
          <a:prstGeom prst="straightConnector1">
            <a:avLst/>
          </a:prstGeom>
          <a:noFill/>
          <a:ln cap="flat" cmpd="sng" w="28575">
            <a:solidFill>
              <a:schemeClr val="dk2"/>
            </a:solidFill>
            <a:prstDash val="solid"/>
            <a:round/>
            <a:headEnd len="med" w="med" type="none"/>
            <a:tailEnd len="med" w="med" type="none"/>
          </a:ln>
        </p:spPr>
      </p:cxnSp>
      <p:sp>
        <p:nvSpPr>
          <p:cNvPr id="204" name="Google Shape;204;p30"/>
          <p:cNvSpPr txBox="1"/>
          <p:nvPr/>
        </p:nvSpPr>
        <p:spPr>
          <a:xfrm>
            <a:off x="5022550" y="4462375"/>
            <a:ext cx="3672900" cy="400200"/>
          </a:xfrm>
          <a:prstGeom prst="rect">
            <a:avLst/>
          </a:prstGeom>
          <a:no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ajdhani"/>
                <a:ea typeface="Rajdhani"/>
                <a:cs typeface="Rajdhani"/>
                <a:sym typeface="Rajdhani"/>
              </a:rPr>
              <a:t>80/20 split between training and testing data</a:t>
            </a:r>
            <a:endParaRPr b="1">
              <a:solidFill>
                <a:schemeClr val="lt2"/>
              </a:solidFill>
              <a:latin typeface="Rajdhani"/>
              <a:ea typeface="Rajdhani"/>
              <a:cs typeface="Rajdhani"/>
              <a:sym typeface="Rajdhani"/>
            </a:endParaRPr>
          </a:p>
        </p:txBody>
      </p:sp>
      <p:cxnSp>
        <p:nvCxnSpPr>
          <p:cNvPr id="205" name="Google Shape;205;p30"/>
          <p:cNvCxnSpPr>
            <a:stCxn id="201" idx="1"/>
            <a:endCxn id="196" idx="3"/>
          </p:cNvCxnSpPr>
          <p:nvPr/>
        </p:nvCxnSpPr>
        <p:spPr>
          <a:xfrm flipH="1">
            <a:off x="4156800" y="1544700"/>
            <a:ext cx="903600" cy="357000"/>
          </a:xfrm>
          <a:prstGeom prst="straightConnector1">
            <a:avLst/>
          </a:prstGeom>
          <a:noFill/>
          <a:ln cap="flat" cmpd="sng" w="19050">
            <a:solidFill>
              <a:schemeClr val="lt1"/>
            </a:solidFill>
            <a:prstDash val="solid"/>
            <a:round/>
            <a:headEnd len="med" w="med" type="none"/>
            <a:tailEnd len="med" w="med" type="none"/>
          </a:ln>
        </p:spPr>
      </p:cxnSp>
      <p:cxnSp>
        <p:nvCxnSpPr>
          <p:cNvPr id="206" name="Google Shape;206;p30"/>
          <p:cNvCxnSpPr>
            <a:stCxn id="202" idx="1"/>
            <a:endCxn id="196" idx="3"/>
          </p:cNvCxnSpPr>
          <p:nvPr/>
        </p:nvCxnSpPr>
        <p:spPr>
          <a:xfrm rot="10800000">
            <a:off x="4156798" y="1901562"/>
            <a:ext cx="903600" cy="6702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